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8" r:id="rId2"/>
    <p:sldId id="274" r:id="rId3"/>
    <p:sldId id="262" r:id="rId4"/>
    <p:sldId id="272" r:id="rId5"/>
    <p:sldId id="265" r:id="rId6"/>
    <p:sldId id="259" r:id="rId7"/>
    <p:sldId id="263" r:id="rId8"/>
    <p:sldId id="266" r:id="rId9"/>
    <p:sldId id="268" r:id="rId10"/>
    <p:sldId id="269" r:id="rId11"/>
    <p:sldId id="271" r:id="rId12"/>
    <p:sldId id="267" r:id="rId13"/>
    <p:sldId id="270" r:id="rId14"/>
    <p:sldId id="273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54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ADD21-B5D2-4AE5-9B4A-8EC1CB34A1CE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64B515-8D5D-43C6-9D3A-537D089731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129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7598F-7250-4914-8212-E64D9F575B1F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16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47AD2-7C60-41DF-85E1-6594FF9B1256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7A0EC10-8D5B-4B80-AB10-FBE72DEDD2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125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47AD2-7C60-41DF-85E1-6594FF9B1256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7A0EC10-8D5B-4B80-AB10-FBE72DEDD2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592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47AD2-7C60-41DF-85E1-6594FF9B1256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7A0EC10-8D5B-4B80-AB10-FBE72DEDD2F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4006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47AD2-7C60-41DF-85E1-6594FF9B1256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7A0EC10-8D5B-4B80-AB10-FBE72DEDD2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187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47AD2-7C60-41DF-85E1-6594FF9B1256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7A0EC10-8D5B-4B80-AB10-FBE72DEDD2F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225718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47AD2-7C60-41DF-85E1-6594FF9B1256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7A0EC10-8D5B-4B80-AB10-FBE72DEDD2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284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47AD2-7C60-41DF-85E1-6594FF9B1256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0EC10-8D5B-4B80-AB10-FBE72DEDD2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854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47AD2-7C60-41DF-85E1-6594FF9B1256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0EC10-8D5B-4B80-AB10-FBE72DEDD2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27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47AD2-7C60-41DF-85E1-6594FF9B1256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0EC10-8D5B-4B80-AB10-FBE72DEDD2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791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47AD2-7C60-41DF-85E1-6594FF9B1256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7A0EC10-8D5B-4B80-AB10-FBE72DEDD2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459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47AD2-7C60-41DF-85E1-6594FF9B1256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7A0EC10-8D5B-4B80-AB10-FBE72DEDD2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286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47AD2-7C60-41DF-85E1-6594FF9B1256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7A0EC10-8D5B-4B80-AB10-FBE72DEDD2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885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47AD2-7C60-41DF-85E1-6594FF9B1256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0EC10-8D5B-4B80-AB10-FBE72DEDD2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701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47AD2-7C60-41DF-85E1-6594FF9B1256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0EC10-8D5B-4B80-AB10-FBE72DEDD2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186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47AD2-7C60-41DF-85E1-6594FF9B1256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0EC10-8D5B-4B80-AB10-FBE72DEDD2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522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47AD2-7C60-41DF-85E1-6594FF9B1256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7A0EC10-8D5B-4B80-AB10-FBE72DEDD2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897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47AD2-7C60-41DF-85E1-6594FF9B1256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7A0EC10-8D5B-4B80-AB10-FBE72DEDD2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023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98"/>
            <a:ext cx="12191999" cy="6718853"/>
          </a:xfrm>
        </p:spPr>
      </p:pic>
      <p:pic>
        <p:nvPicPr>
          <p:cNvPr id="5" name="Picture 2" descr="https://medno-du.roobrest.gov.by/files/00574/obj/140/14613/ico/%D0%BA%D0%BE%D0%BD%D1%81%D1%83%D0%BB%D1%8C%D1%82%D0%B0%D1%86%D0%B8%D0%B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49" y="228944"/>
            <a:ext cx="7429500" cy="502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294" y="5502993"/>
            <a:ext cx="9096020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77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98"/>
            <a:ext cx="12191999" cy="6718853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2" t="5926" r="9121" b="8148"/>
          <a:stretch/>
        </p:blipFill>
        <p:spPr>
          <a:xfrm>
            <a:off x="861392" y="1483292"/>
            <a:ext cx="5658678" cy="45878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46922" y="420402"/>
            <a:ext cx="92320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Консультации по разработке ИОМ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98365" y="1683028"/>
            <a:ext cx="5139718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Муниципальной командой участникам </a:t>
            </a:r>
            <a:r>
              <a:rPr lang="ru-RU" b="1" dirty="0"/>
              <a:t>КИП «Ступени роста </a:t>
            </a:r>
            <a:r>
              <a:rPr lang="ru-RU" b="1" dirty="0" smtClean="0"/>
              <a:t>педагога» были </a:t>
            </a:r>
            <a:r>
              <a:rPr lang="ru-RU" b="1" dirty="0"/>
              <a:t>предложены формы экспертизы по педагогическим компетенциям, заложенным в </a:t>
            </a:r>
            <a:r>
              <a:rPr lang="ru-RU" b="1" dirty="0" smtClean="0"/>
              <a:t>ИОМ: открытые занятия, конспекты, планы, решение конфликтных ситуаций, онлайн тестирование.    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Экспертиза будет проводиться в апреле. Все педагоги с помощью заместителей руководителей внесли конкретные мероприятия по экспертизе освоения педагогических компетенций в свои индивидуальные образовательные маршруты.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207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E3C93-8772-4A0B-B60B-927D80B6956C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800" y="192566"/>
            <a:ext cx="10130322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722" y="147375"/>
            <a:ext cx="1017587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508937" y="117935"/>
            <a:ext cx="68407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Подведение итогов работы 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педагога по ИОМ</a:t>
            </a:r>
            <a:endParaRPr lang="ru-RU" sz="28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7010" y="249674"/>
            <a:ext cx="1414395" cy="981541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590249"/>
              </p:ext>
            </p:extLst>
          </p:nvPr>
        </p:nvGraphicFramePr>
        <p:xfrm>
          <a:off x="483536" y="1445168"/>
          <a:ext cx="10891562" cy="54128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4578"/>
                <a:gridCol w="6000851"/>
                <a:gridCol w="4346133"/>
              </a:tblGrid>
              <a:tr h="5361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Black" panose="020B0A04020102020204" pitchFamily="34" charset="0"/>
                        </a:rPr>
                        <a:t>№</a:t>
                      </a:r>
                      <a:endParaRPr lang="ru-RU" sz="14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3" marR="56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Педагогические компетенции</a:t>
                      </a:r>
                      <a:endParaRPr lang="ru-RU" sz="20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3" marR="56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Black" panose="020B0A04020102020204" pitchFamily="34" charset="0"/>
                        </a:rPr>
                        <a:t>Форма подведения  итогов  освоения компетенцией</a:t>
                      </a:r>
                      <a:endParaRPr lang="ru-RU" sz="12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3" marR="56503" marT="0" marB="0"/>
                </a:tc>
              </a:tr>
              <a:tr h="7736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Arial Black" panose="020B0A04020102020204" pitchFamily="34" charset="0"/>
                        </a:rPr>
                        <a:t>1.</a:t>
                      </a:r>
                      <a:endParaRPr lang="ru-RU" sz="14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3" marR="56503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  <a:latin typeface="Arial Black" panose="020B0A04020102020204" pitchFamily="34" charset="0"/>
                        </a:rPr>
                        <a:t>Использование современных средств и систем организации учебно-воспитательного процесса</a:t>
                      </a:r>
                      <a:endParaRPr lang="ru-RU" sz="14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3" marR="56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Открытый урок (занятие, мероприятие)</a:t>
                      </a:r>
                      <a:endParaRPr lang="ru-RU" sz="1400" i="1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3" marR="56503" marT="0" marB="0"/>
                </a:tc>
              </a:tr>
              <a:tr h="2578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3" marR="565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3" marR="56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1400" i="1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3" marR="56503" marT="0" marB="0"/>
                </a:tc>
              </a:tr>
              <a:tr h="7621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Arial Black" panose="020B0A04020102020204" pitchFamily="34" charset="0"/>
                        </a:rPr>
                        <a:t>2.</a:t>
                      </a:r>
                      <a:endParaRPr lang="ru-RU" sz="14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3" marR="56503" marT="0" marB="0"/>
                </a:tc>
                <a:tc>
                  <a:txBody>
                    <a:bodyPr/>
                    <a:lstStyle/>
                    <a:p>
                      <a:pPr marL="0" marR="36195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Arial Black" panose="020B0A04020102020204" pitchFamily="34" charset="0"/>
                        </a:rPr>
                        <a:t>Проектировочные </a:t>
                      </a:r>
                      <a:r>
                        <a:rPr lang="ru-RU" sz="1400" dirty="0">
                          <a:effectLst/>
                          <a:latin typeface="Arial Black" panose="020B0A04020102020204" pitchFamily="34" charset="0"/>
                        </a:rPr>
                        <a:t>компетенции в образовательной деятельности</a:t>
                      </a:r>
                      <a:endParaRPr lang="ru-RU" sz="14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3" marR="56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Конспект (проект, программа, сценарий, методический материал)</a:t>
                      </a:r>
                      <a:r>
                        <a:rPr lang="ru-RU" sz="1400" i="1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1400" i="1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3" marR="56503" marT="0" marB="0"/>
                </a:tc>
              </a:tr>
              <a:tr h="2578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3" marR="56503" marT="0" marB="0"/>
                </a:tc>
                <a:tc>
                  <a:txBody>
                    <a:bodyPr/>
                    <a:lstStyle/>
                    <a:p>
                      <a:pPr marL="318770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3" marR="56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1400" i="1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3" marR="56503" marT="0" marB="0"/>
                </a:tc>
              </a:tr>
              <a:tr h="5157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 Black" panose="020B0A04020102020204" pitchFamily="34" charset="0"/>
                        </a:rPr>
                        <a:t>3.</a:t>
                      </a:r>
                      <a:endParaRPr lang="ru-RU" sz="14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3" marR="56503" marT="0" marB="0"/>
                </a:tc>
                <a:tc>
                  <a:txBody>
                    <a:bodyPr/>
                    <a:lstStyle/>
                    <a:p>
                      <a:pPr marL="0" marR="36195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Arial Black" panose="020B0A04020102020204" pitchFamily="34" charset="0"/>
                        </a:rPr>
                        <a:t>Работа </a:t>
                      </a:r>
                      <a:r>
                        <a:rPr lang="ru-RU" sz="1400" dirty="0">
                          <a:effectLst/>
                          <a:latin typeface="Arial Black" panose="020B0A04020102020204" pitchFamily="34" charset="0"/>
                        </a:rPr>
                        <a:t>в условиях реализации программ инклюзивного образования</a:t>
                      </a:r>
                      <a:endParaRPr lang="ru-RU" sz="14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3" marR="56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Онлайн</a:t>
                      </a:r>
                      <a:r>
                        <a:rPr lang="ru-RU" sz="1400" i="1" baseline="0" dirty="0" smtClean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ru-RU" sz="1400" i="1" dirty="0" smtClean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тестирование </a:t>
                      </a:r>
                      <a:r>
                        <a:rPr lang="ru-RU" sz="1400" i="1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1400" i="1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3" marR="56503" marT="0" marB="0"/>
                </a:tc>
              </a:tr>
              <a:tr h="2578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3" marR="56503" marT="0" marB="0"/>
                </a:tc>
                <a:tc>
                  <a:txBody>
                    <a:bodyPr/>
                    <a:lstStyle/>
                    <a:p>
                      <a:pPr marL="67881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3" marR="56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1400" i="1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3" marR="56503" marT="0" marB="0"/>
                </a:tc>
              </a:tr>
              <a:tr h="7621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 Black" panose="020B0A04020102020204" pitchFamily="34" charset="0"/>
                        </a:rPr>
                        <a:t>4.</a:t>
                      </a:r>
                      <a:endParaRPr lang="ru-RU" sz="14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3" marR="56503" marT="0" marB="0"/>
                </a:tc>
                <a:tc>
                  <a:txBody>
                    <a:bodyPr/>
                    <a:lstStyle/>
                    <a:p>
                      <a:pPr marL="0" marR="36195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Arial Black" panose="020B0A04020102020204" pitchFamily="34" charset="0"/>
                        </a:rPr>
                        <a:t>Работа </a:t>
                      </a:r>
                      <a:r>
                        <a:rPr lang="ru-RU" sz="1400" dirty="0">
                          <a:effectLst/>
                          <a:latin typeface="Arial Black" panose="020B0A04020102020204" pitchFamily="34" charset="0"/>
                        </a:rPr>
                        <a:t>с одарёнными детьми</a:t>
                      </a:r>
                      <a:endParaRPr lang="ru-RU" sz="14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3" marR="56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Индивидуальный план сопровождения одарённого ребёнка</a:t>
                      </a:r>
                      <a:r>
                        <a:rPr lang="ru-RU" sz="1400" i="1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1400" i="1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3" marR="56503" marT="0" marB="0"/>
                </a:tc>
              </a:tr>
              <a:tr h="2578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3" marR="56503" marT="0" marB="0"/>
                </a:tc>
                <a:tc>
                  <a:txBody>
                    <a:bodyPr/>
                    <a:lstStyle/>
                    <a:p>
                      <a:pPr marL="67881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3" marR="56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1400" i="1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3" marR="56503" marT="0" marB="0"/>
                </a:tc>
              </a:tr>
              <a:tr h="7736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 Black" panose="020B0A04020102020204" pitchFamily="34" charset="0"/>
                        </a:rPr>
                        <a:t>5.</a:t>
                      </a:r>
                      <a:endParaRPr lang="ru-RU" sz="14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3" marR="56503" marT="0" marB="0"/>
                </a:tc>
                <a:tc>
                  <a:txBody>
                    <a:bodyPr/>
                    <a:lstStyle/>
                    <a:p>
                      <a:pPr marL="0" marR="36195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Arial Black" panose="020B0A04020102020204" pitchFamily="34" charset="0"/>
                        </a:rPr>
                        <a:t>Работа </a:t>
                      </a:r>
                      <a:r>
                        <a:rPr lang="ru-RU" sz="1400" dirty="0">
                          <a:effectLst/>
                          <a:latin typeface="Arial Black" panose="020B0A04020102020204" pitchFamily="34" charset="0"/>
                        </a:rPr>
                        <a:t>с </a:t>
                      </a:r>
                      <a:r>
                        <a:rPr lang="ru-RU" sz="1400" dirty="0" err="1">
                          <a:effectLst/>
                          <a:latin typeface="Arial Black" panose="020B0A04020102020204" pitchFamily="34" charset="0"/>
                        </a:rPr>
                        <a:t>девиантными</a:t>
                      </a:r>
                      <a:r>
                        <a:rPr lang="ru-RU" sz="1400" dirty="0">
                          <a:effectLst/>
                          <a:latin typeface="Arial Black" panose="020B0A04020102020204" pitchFamily="34" charset="0"/>
                        </a:rPr>
                        <a:t>, зависимыми, социально запущенными и социально уязвимыми учащимися</a:t>
                      </a:r>
                      <a:endParaRPr lang="ru-RU" sz="14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3" marR="56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Решение конфликтных</a:t>
                      </a:r>
                      <a:r>
                        <a:rPr lang="ru-RU" sz="1400" i="1" baseline="0" dirty="0" smtClean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 ситуаций</a:t>
                      </a:r>
                      <a:r>
                        <a:rPr lang="ru-RU" sz="1400" i="1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1400" i="1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3" marR="56503" marT="0" marB="0"/>
                </a:tc>
              </a:tr>
              <a:tr h="2578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3" marR="56503" marT="0" marB="0"/>
                </a:tc>
                <a:tc>
                  <a:txBody>
                    <a:bodyPr/>
                    <a:lstStyle/>
                    <a:p>
                      <a:pPr marL="67881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3" marR="56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3" marR="5650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814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98"/>
            <a:ext cx="12191999" cy="6718853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0" t="32593" r="5037" b="26815"/>
          <a:stretch/>
        </p:blipFill>
        <p:spPr>
          <a:xfrm>
            <a:off x="715616" y="1483292"/>
            <a:ext cx="6202019" cy="36465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6922" y="420402"/>
            <a:ext cx="92320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Консультации по разработке ИОМ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83384" y="1483292"/>
            <a:ext cx="4742865" cy="36933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Заместители руководителей помогли участникам апробации ИОМ выбрать формы участия в мероприятиях на уровне учреждения: выступления, открытые занятия, разработка и защита различных моделей, проектов, участие в выставках, самоотчёты, презентации.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Каждому педагогу были предложены в соответствии со стажем работы формы экспертизы по проблемным зонам. </a:t>
            </a:r>
          </a:p>
          <a:p>
            <a:r>
              <a:rPr lang="ru-RU" b="1" dirty="0" smtClean="0"/>
              <a:t>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018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2" y="139147"/>
            <a:ext cx="12191999" cy="6718853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10" r="29130" b="29083"/>
          <a:stretch/>
        </p:blipFill>
        <p:spPr>
          <a:xfrm>
            <a:off x="847310" y="1742660"/>
            <a:ext cx="3645176" cy="351182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310" y="404409"/>
            <a:ext cx="9662997" cy="10729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64469" y="1790413"/>
            <a:ext cx="5345838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Конкретную и действенную помощь </a:t>
            </a:r>
            <a:r>
              <a:rPr lang="ru-RU" b="1" smtClean="0"/>
              <a:t>на </a:t>
            </a:r>
            <a:r>
              <a:rPr lang="ru-RU" b="1" smtClean="0"/>
              <a:t>консультациях  </a:t>
            </a:r>
            <a:r>
              <a:rPr lang="ru-RU" b="1" dirty="0" smtClean="0"/>
              <a:t>каждому педагогу оказали заместители директоров школ по учебно-воспитательной работе Павлова Н.А. (МБОУ СШ № 3 им. А.И. Томилина), </a:t>
            </a:r>
            <a:r>
              <a:rPr lang="ru-RU" b="1" dirty="0" err="1" smtClean="0"/>
              <a:t>Лаевская</a:t>
            </a:r>
            <a:r>
              <a:rPr lang="ru-RU" b="1" dirty="0" smtClean="0"/>
              <a:t> Е.А. (МБОУ СШ № 6), Новикова Л.А. (МБОУ ОШ № 12), Демидова Е.С. (МБОУ ОШ № 14), </a:t>
            </a:r>
            <a:r>
              <a:rPr lang="ru-RU" b="1" dirty="0" err="1" smtClean="0"/>
              <a:t>Мусатова</a:t>
            </a:r>
            <a:r>
              <a:rPr lang="ru-RU" b="1" dirty="0" smtClean="0"/>
              <a:t> А.В. (МБОУ СШ № 16) и старшие воспитатели Данькова Н.И. (МБДОУ детский сад № 3), </a:t>
            </a:r>
            <a:r>
              <a:rPr lang="ru-RU" b="1" dirty="0" err="1" smtClean="0"/>
              <a:t>Шапорова</a:t>
            </a:r>
            <a:r>
              <a:rPr lang="ru-RU" b="1" dirty="0" smtClean="0"/>
              <a:t> Е.Н. (МБДОУ детские сады № 6,42), </a:t>
            </a:r>
            <a:r>
              <a:rPr lang="ru-RU" b="1" dirty="0" err="1" smtClean="0"/>
              <a:t>Фонтош</a:t>
            </a:r>
            <a:r>
              <a:rPr lang="ru-RU" b="1" dirty="0" smtClean="0"/>
              <a:t> Н.Н. (МБДОУ детский сад № 9).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147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2" y="139147"/>
            <a:ext cx="12191999" cy="6718853"/>
          </a:xfrm>
        </p:spPr>
      </p:pic>
      <p:sp>
        <p:nvSpPr>
          <p:cNvPr id="5" name="TextBox 4"/>
          <p:cNvSpPr txBox="1"/>
          <p:nvPr/>
        </p:nvSpPr>
        <p:spPr>
          <a:xfrm>
            <a:off x="5453268" y="1480073"/>
            <a:ext cx="5956853" cy="31393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/>
              <a:t> </a:t>
            </a:r>
            <a:r>
              <a:rPr lang="ru-RU" b="1" dirty="0" smtClean="0"/>
              <a:t>     Название КИП «Ступени </a:t>
            </a:r>
            <a:r>
              <a:rPr lang="ru-RU" b="1" dirty="0"/>
              <a:t>роста педагога» предполагает профессиональное развитие </a:t>
            </a:r>
          </a:p>
          <a:p>
            <a:r>
              <a:rPr lang="ru-RU" b="1" dirty="0"/>
              <a:t>с помощью «мобильного и гибкого лифта», который обеспечит продвижение вверх</a:t>
            </a:r>
            <a:r>
              <a:rPr lang="ru-RU" b="1" dirty="0" smtClean="0"/>
              <a:t>.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Желаем педагогическим работникам, принимающим участие в работе краевой инновационной площадки «Ступени роста педагога», успехов в реализации индивидуальных образовательных маршрутов, которые помогут им подняться на ступень выше в профессиональном совершенствовании.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08" y="2307534"/>
            <a:ext cx="4618383" cy="346378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08382" y="604596"/>
            <a:ext cx="82030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«Ступени роста </a:t>
            </a:r>
            <a:r>
              <a:rPr lang="ru-RU" sz="4000" b="1" dirty="0" smtClean="0">
                <a:solidFill>
                  <a:srgbClr val="C00000"/>
                </a:solidFill>
              </a:rPr>
              <a:t>педагога</a:t>
            </a:r>
            <a:r>
              <a:rPr lang="ru-RU" sz="4000" b="1" dirty="0">
                <a:solidFill>
                  <a:srgbClr val="C00000"/>
                </a:solidFill>
              </a:rPr>
              <a:t>» 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00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397"/>
            <a:ext cx="12191999" cy="6718853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45" t="27499" r="30553" b="16482"/>
          <a:stretch/>
        </p:blipFill>
        <p:spPr>
          <a:xfrm rot="10800000" flipV="1">
            <a:off x="7129669" y="1123867"/>
            <a:ext cx="4727996" cy="4601914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821633" y="415981"/>
            <a:ext cx="73284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«Ступени роста </a:t>
            </a:r>
            <a:r>
              <a:rPr lang="ru-RU" sz="4000" b="1" dirty="0" smtClean="0">
                <a:solidFill>
                  <a:srgbClr val="C00000"/>
                </a:solidFill>
              </a:rPr>
              <a:t>педагога</a:t>
            </a:r>
            <a:r>
              <a:rPr lang="ru-RU" sz="4000" b="1" dirty="0">
                <a:solidFill>
                  <a:srgbClr val="C00000"/>
                </a:solidFill>
              </a:rPr>
              <a:t>» 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1633" y="1439664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 </a:t>
            </a:r>
            <a:r>
              <a:rPr lang="ru-RU" b="1" dirty="0" smtClean="0"/>
              <a:t>      Федеральный </a:t>
            </a:r>
            <a:r>
              <a:rPr lang="ru-RU" b="1" dirty="0"/>
              <a:t>проект «Учитель будущего» ориентирует на создание в образовательной среде точек роста для профессионального и карьерного лифта педагогов. </a:t>
            </a:r>
            <a:endParaRPr lang="ru-RU" b="1" dirty="0" smtClean="0"/>
          </a:p>
          <a:p>
            <a:r>
              <a:rPr lang="ru-RU" b="1" dirty="0"/>
              <a:t> </a:t>
            </a:r>
            <a:r>
              <a:rPr lang="ru-RU" b="1" dirty="0" smtClean="0"/>
              <a:t>      Целью </a:t>
            </a:r>
            <a:r>
              <a:rPr lang="ru-RU" b="1" dirty="0"/>
              <a:t>краевой инновационной </a:t>
            </a:r>
            <a:r>
              <a:rPr lang="ru-RU" b="1" dirty="0" smtClean="0"/>
              <a:t>площадки «Ступени роста педагога», которая работает на базе ИМЦ Управления образования Администрации Советско-Гаванского муниципального района, </a:t>
            </a:r>
            <a:r>
              <a:rPr lang="ru-RU" b="1" dirty="0"/>
              <a:t>является совершенствование профессионального мастерства педагогов посредством выстраивания индивидуальных образовательных маршрутов в соответствии с образовательными потребностями. </a:t>
            </a:r>
          </a:p>
        </p:txBody>
      </p:sp>
    </p:spTree>
    <p:extLst>
      <p:ext uri="{BB962C8B-B14F-4D97-AF65-F5344CB8AC3E}">
        <p14:creationId xmlns:p14="http://schemas.microsoft.com/office/powerpoint/2010/main" val="360068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98"/>
            <a:ext cx="12191999" cy="6718853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0" b="35459"/>
          <a:stretch/>
        </p:blipFill>
        <p:spPr>
          <a:xfrm>
            <a:off x="595164" y="1121834"/>
            <a:ext cx="9252029" cy="39093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6972" y="5169074"/>
            <a:ext cx="11398053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Методистами ИМЦ Разумовской Н.В., Кондратьевым Д.А., </a:t>
            </a:r>
            <a:r>
              <a:rPr lang="ru-RU" b="1" dirty="0" err="1" smtClean="0"/>
              <a:t>Венгловской</a:t>
            </a:r>
            <a:r>
              <a:rPr lang="ru-RU" b="1" dirty="0" smtClean="0"/>
              <a:t> С.М., Фоминой Н.А. </a:t>
            </a:r>
            <a:r>
              <a:rPr lang="ru-RU" b="1" dirty="0"/>
              <a:t>проведено </a:t>
            </a:r>
            <a:r>
              <a:rPr lang="ru-RU" b="1" dirty="0" smtClean="0"/>
              <a:t>24 консультации по разработке </a:t>
            </a:r>
            <a:r>
              <a:rPr lang="ru-RU" b="1" dirty="0"/>
              <a:t>индивидуальных образовательных маршрутов </a:t>
            </a:r>
            <a:r>
              <a:rPr lang="ru-RU" b="1" dirty="0" smtClean="0"/>
              <a:t>для педагогов, участвующих в работе КИП «Ступени роста педагога».  В консультациях принимали участие заместители директоров общеобразовательных учреждений и организаций дополнительного образования, а также старшие воспитатели дошкольных учреждений.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15618" y="345024"/>
            <a:ext cx="92320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Консультации по разработке ИОМ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74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98"/>
            <a:ext cx="12191999" cy="6718853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10" t="22815" r="8001" b="13186"/>
          <a:stretch/>
        </p:blipFill>
        <p:spPr>
          <a:xfrm>
            <a:off x="649356" y="1483292"/>
            <a:ext cx="5933440" cy="43891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89981" y="1905925"/>
            <a:ext cx="5817706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На основании анализа проведённой </a:t>
            </a:r>
          </a:p>
          <a:p>
            <a:r>
              <a:rPr lang="ru-RU" b="1" dirty="0" smtClean="0"/>
              <a:t>диагностики профессиональных затруднений педагогов разработан план методической работы ИМЦ на 2020-2021 учебный год, который размещён на сайте ИМЦ и на платформе КИП.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На индивидуальных и групповых консультациях педагоги выбирали для себя формы повышения квалификации на уровне района по пяти компетенциям, заложенным в ИОМ.    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 Методисты, заместители директоров и старшие воспитатели помогали им определить приемлемые формы непрерывного повышения квалификации и внести в свой план.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46922" y="420402"/>
            <a:ext cx="92320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Консультации по разработке ИОМ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30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98"/>
            <a:ext cx="12191999" cy="671885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0637" y="381924"/>
            <a:ext cx="2196076" cy="15240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1" b="3769"/>
          <a:stretch/>
        </p:blipFill>
        <p:spPr>
          <a:xfrm>
            <a:off x="1249532" y="371060"/>
            <a:ext cx="9692935" cy="622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07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2940" y="-57305"/>
            <a:ext cx="12191999" cy="6718853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58" b="9179"/>
          <a:stretch/>
        </p:blipFill>
        <p:spPr>
          <a:xfrm>
            <a:off x="560843" y="1006005"/>
            <a:ext cx="9144000" cy="41876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0905" y="221544"/>
            <a:ext cx="92320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Консультации по разработке ИОМ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3826" y="5270268"/>
            <a:ext cx="1029693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Педагоги быстро освоили технологию заполнения ИОМ, которую разработал методист ИМЦ Кондратьев Д.А.  Им необходимо было удалить из предложенных  форм ненужные методические мероприятия  и оставить в списке те, которые они выбрали. Все участники апробации ИОМ быстро справились с этой задачей.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9758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98"/>
            <a:ext cx="12191999" cy="6718853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6" t="34783" r="25440" b="27150"/>
          <a:stretch/>
        </p:blipFill>
        <p:spPr>
          <a:xfrm>
            <a:off x="1232452" y="1304476"/>
            <a:ext cx="5526158" cy="42406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6922" y="420402"/>
            <a:ext cx="92320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Консультации по разработке ИОМ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12525" y="1683028"/>
            <a:ext cx="4925558" cy="36933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Педагоги внесли в свои индивидуальные образовательные маршруты не только предложенные ИМЦ муниципальные точки повышения квалификации: курсы ХК ИРО, муниципальные профессиональные объединения, семинары, конференции, конкурсы, обобщения лучших педагогических практик, но и педагогические советы, методические семинары и различные методические события, которые запланированы в учреждениях на 2020-2021 учебный год.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711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98"/>
            <a:ext cx="12191999" cy="6718853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6" r="10889"/>
          <a:stretch/>
        </p:blipFill>
        <p:spPr>
          <a:xfrm>
            <a:off x="591047" y="1584089"/>
            <a:ext cx="4896417" cy="36814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6922" y="420402"/>
            <a:ext cx="92320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Консультации по разработке ИОМ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35207" y="1572240"/>
            <a:ext cx="5455645" cy="36933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Наибольшие затруднения испытывали педагоги при выборе тем и форм экспертизы по решению проблемных зон, выявленных в ходе диагностики. Здесь пришли на помощь молодым педагогам и педагогам-</a:t>
            </a:r>
            <a:r>
              <a:rPr lang="ru-RU" b="1" dirty="0" err="1" smtClean="0"/>
              <a:t>стажистам</a:t>
            </a:r>
            <a:r>
              <a:rPr lang="ru-RU" b="1" dirty="0" smtClean="0"/>
              <a:t> заместители руководителей, которые </a:t>
            </a:r>
            <a:r>
              <a:rPr lang="ru-RU" b="1" dirty="0"/>
              <a:t>помогли </a:t>
            </a:r>
            <a:r>
              <a:rPr lang="ru-RU" b="1" dirty="0" smtClean="0"/>
              <a:t>участникам апробации ИОМ выбрать </a:t>
            </a:r>
            <a:r>
              <a:rPr lang="ru-RU" b="1" dirty="0"/>
              <a:t>темы </a:t>
            </a:r>
            <a:r>
              <a:rPr lang="ru-RU" b="1" dirty="0" smtClean="0"/>
              <a:t>по самообразованию </a:t>
            </a:r>
            <a:r>
              <a:rPr lang="ru-RU" b="1" dirty="0"/>
              <a:t>и определить пути повышения квалификации на уровне образовательных </a:t>
            </a:r>
            <a:r>
              <a:rPr lang="ru-RU" b="1" dirty="0" smtClean="0"/>
              <a:t>учреждений по проблемным зонам и педагогическим компетенциям.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535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98"/>
            <a:ext cx="12191999" cy="6718853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70" b="15556"/>
          <a:stretch/>
        </p:blipFill>
        <p:spPr>
          <a:xfrm>
            <a:off x="728925" y="1433464"/>
            <a:ext cx="5143500" cy="39827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6922" y="420402"/>
            <a:ext cx="92320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Консультации по разработке ИОМ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5999" y="1749287"/>
            <a:ext cx="5777949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     </a:t>
            </a:r>
            <a:r>
              <a:rPr lang="ru-RU" b="1" dirty="0" smtClean="0"/>
              <a:t>Молодые специалисты, имеющие</a:t>
            </a:r>
          </a:p>
          <a:p>
            <a:r>
              <a:rPr lang="ru-RU" b="1" dirty="0" smtClean="0"/>
              <a:t>педагогический стаж до 3 лет, запланировали </a:t>
            </a:r>
          </a:p>
          <a:p>
            <a:r>
              <a:rPr lang="ru-RU" b="1" dirty="0" smtClean="0"/>
              <a:t>решать  свои проблемные зоны через активное участие  в работе Школы молодого педагога и  участие в ежегодном традиционном мероприятии «Большой сбор», которое проводится под  руководством методиста Черненко Н.А.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   Опытные педагоги запланировали освоение опыта организации наставничества и применение его в своей педагогической </a:t>
            </a:r>
          </a:p>
          <a:p>
            <a:r>
              <a:rPr lang="ru-RU" b="1" dirty="0" smtClean="0"/>
              <a:t>практике.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2017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209</TotalTime>
  <Words>807</Words>
  <Application>Microsoft Office PowerPoint</Application>
  <PresentationFormat>Широкоэкранный</PresentationFormat>
  <Paragraphs>66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Arial Black</vt:lpstr>
      <vt:lpstr>Calibri</vt:lpstr>
      <vt:lpstr>Century Gothic</vt:lpstr>
      <vt:lpstr>Times New Roman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26</cp:revision>
  <dcterms:created xsi:type="dcterms:W3CDTF">2020-12-10T00:36:00Z</dcterms:created>
  <dcterms:modified xsi:type="dcterms:W3CDTF">2020-12-10T05:05:14Z</dcterms:modified>
</cp:coreProperties>
</file>