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64" r:id="rId2"/>
    <p:sldId id="257" r:id="rId3"/>
    <p:sldId id="295" r:id="rId4"/>
    <p:sldId id="286" r:id="rId5"/>
    <p:sldId id="265" r:id="rId6"/>
    <p:sldId id="267" r:id="rId7"/>
    <p:sldId id="284" r:id="rId8"/>
    <p:sldId id="289" r:id="rId9"/>
    <p:sldId id="282" r:id="rId10"/>
    <p:sldId id="283" r:id="rId11"/>
    <p:sldId id="291" r:id="rId12"/>
    <p:sldId id="280" r:id="rId13"/>
    <p:sldId id="263" r:id="rId14"/>
    <p:sldId id="277" r:id="rId15"/>
    <p:sldId id="275" r:id="rId16"/>
    <p:sldId id="261" r:id="rId17"/>
    <p:sldId id="287" r:id="rId18"/>
    <p:sldId id="278" r:id="rId19"/>
    <p:sldId id="279" r:id="rId20"/>
    <p:sldId id="262" r:id="rId21"/>
    <p:sldId id="293" r:id="rId22"/>
    <p:sldId id="273" r:id="rId23"/>
    <p:sldId id="285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DC9"/>
    <a:srgbClr val="602DDF"/>
    <a:srgbClr val="388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B9B93-9654-413B-A4A4-B4271A1B92D9}" type="doc">
      <dgm:prSet loTypeId="urn:microsoft.com/office/officeart/2005/8/layout/hierarchy4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6D20C1B-3179-41A9-BE67-D15E5165B3A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дать дошкольникам первичные финансовые и экономические представления;</a:t>
          </a:r>
          <a:endParaRPr lang="ru-RU" sz="1600" dirty="0"/>
        </a:p>
      </dgm:t>
    </dgm:pt>
    <dgm:pt modelId="{CF4B6333-6941-4D88-ABFF-2F2139E4FC3E}" type="parTrans" cxnId="{06D55D3F-3551-40A2-AF19-8CB084E5B1C4}">
      <dgm:prSet/>
      <dgm:spPr/>
      <dgm:t>
        <a:bodyPr/>
        <a:lstStyle/>
        <a:p>
          <a:endParaRPr lang="ru-RU"/>
        </a:p>
      </dgm:t>
    </dgm:pt>
    <dgm:pt modelId="{C9A1307E-C8E9-42C6-A1FA-7601ABAABABF}" type="sibTrans" cxnId="{06D55D3F-3551-40A2-AF19-8CB084E5B1C4}">
      <dgm:prSet/>
      <dgm:spPr/>
      <dgm:t>
        <a:bodyPr/>
        <a:lstStyle/>
        <a:p>
          <a:endParaRPr lang="ru-RU"/>
        </a:p>
      </dgm:t>
    </dgm:pt>
    <dgm:pt modelId="{B149C5C9-6235-4A47-8006-E6627EF1EBE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способствовать формированию разумных экономических потребностей, умению соизмерять потребности с реальными возможностями их удовлетворения;</a:t>
          </a:r>
          <a:endParaRPr lang="ru-RU" sz="1600" dirty="0"/>
        </a:p>
      </dgm:t>
    </dgm:pt>
    <dgm:pt modelId="{03994BE5-5AA8-4A2A-8BED-9E78AAEFBF75}" type="parTrans" cxnId="{603EB8D1-3DC9-4B98-B4B6-EE432764E470}">
      <dgm:prSet/>
      <dgm:spPr/>
      <dgm:t>
        <a:bodyPr/>
        <a:lstStyle/>
        <a:p>
          <a:endParaRPr lang="ru-RU"/>
        </a:p>
      </dgm:t>
    </dgm:pt>
    <dgm:pt modelId="{A01850D0-2A48-4D9D-954D-D203536D3D82}" type="sibTrans" cxnId="{603EB8D1-3DC9-4B98-B4B6-EE432764E470}">
      <dgm:prSet/>
      <dgm:spPr/>
      <dgm:t>
        <a:bodyPr/>
        <a:lstStyle/>
        <a:p>
          <a:endParaRPr lang="ru-RU"/>
        </a:p>
      </dgm:t>
    </dgm:pt>
    <dgm:pt modelId="{2361BD92-88AD-4123-8512-EC01E81D690E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стимулировать мотивацию к бережливости, накоплению, полезным тратам; положить начало формированию финансово-экономического мышления;</a:t>
          </a:r>
          <a:endParaRPr lang="ru-RU" sz="1600" dirty="0"/>
        </a:p>
      </dgm:t>
    </dgm:pt>
    <dgm:pt modelId="{85E9B3D2-E8CF-4D52-898F-61D3F4A8B7B4}" type="parTrans" cxnId="{580F95B3-D99D-4C5F-9463-08E08CA48AD1}">
      <dgm:prSet/>
      <dgm:spPr/>
      <dgm:t>
        <a:bodyPr/>
        <a:lstStyle/>
        <a:p>
          <a:endParaRPr lang="ru-RU"/>
        </a:p>
      </dgm:t>
    </dgm:pt>
    <dgm:pt modelId="{D872DD7C-D38D-48AF-9056-A1A237933F4A}" type="sibTrans" cxnId="{580F95B3-D99D-4C5F-9463-08E08CA48AD1}">
      <dgm:prSet/>
      <dgm:spPr/>
      <dgm:t>
        <a:bodyPr/>
        <a:lstStyle/>
        <a:p>
          <a:endParaRPr lang="ru-RU"/>
        </a:p>
      </dgm:t>
    </dgm:pt>
    <dgm:pt modelId="{5AC61526-9660-415F-9582-014D11D52B4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обогатить словарный запас дошкольников основными финансово- экономическими понятиями, соответствующими их возрасту;</a:t>
          </a:r>
          <a:endParaRPr lang="ru-RU" sz="1600" dirty="0"/>
        </a:p>
      </dgm:t>
    </dgm:pt>
    <dgm:pt modelId="{86792550-D924-428E-BF23-0397DE43BD9F}" type="parTrans" cxnId="{912F9692-C404-48A9-A892-392E0B48E14F}">
      <dgm:prSet/>
      <dgm:spPr/>
      <dgm:t>
        <a:bodyPr/>
        <a:lstStyle/>
        <a:p>
          <a:endParaRPr lang="ru-RU"/>
        </a:p>
      </dgm:t>
    </dgm:pt>
    <dgm:pt modelId="{22197D44-D04F-4E39-84BD-85DA0D8541F6}" type="sibTrans" cxnId="{912F9692-C404-48A9-A892-392E0B48E14F}">
      <dgm:prSet/>
      <dgm:spPr/>
      <dgm:t>
        <a:bodyPr/>
        <a:lstStyle/>
        <a:p>
          <a:endParaRPr lang="ru-RU"/>
        </a:p>
      </dgm:t>
    </dgm:pt>
    <dgm:pt modelId="{8AD1B62E-742D-4EEF-918B-C779CCF8DB96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способствовать формированию основных качеств по умению принятия самостоятельных решений;</a:t>
          </a:r>
          <a:endParaRPr lang="ru-RU" sz="1600" dirty="0"/>
        </a:p>
      </dgm:t>
    </dgm:pt>
    <dgm:pt modelId="{C5911B2B-F525-4ABA-9193-A6120F51C9F4}" type="parTrans" cxnId="{01A740A1-C225-45C1-81FE-BF6D945B9FF7}">
      <dgm:prSet/>
      <dgm:spPr/>
      <dgm:t>
        <a:bodyPr/>
        <a:lstStyle/>
        <a:p>
          <a:endParaRPr lang="ru-RU"/>
        </a:p>
      </dgm:t>
    </dgm:pt>
    <dgm:pt modelId="{52C46194-663C-4075-8EE5-6C4184AF13A6}" type="sibTrans" cxnId="{01A740A1-C225-45C1-81FE-BF6D945B9FF7}">
      <dgm:prSet/>
      <dgm:spPr/>
      <dgm:t>
        <a:bodyPr/>
        <a:lstStyle/>
        <a:p>
          <a:endParaRPr lang="ru-RU"/>
        </a:p>
      </dgm:t>
    </dgm:pt>
    <dgm:pt modelId="{CF0D7B93-BCF3-464E-9578-6921CEA4869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сформировать умение рационально организовывать свою трудовую деятельность;</a:t>
          </a:r>
          <a:endParaRPr lang="ru-RU" sz="1600" dirty="0"/>
        </a:p>
      </dgm:t>
    </dgm:pt>
    <dgm:pt modelId="{CF981DA7-AE50-4265-A98C-A13F548EB792}" type="parTrans" cxnId="{63B7FF31-5D05-472F-9E50-61792D8C509F}">
      <dgm:prSet/>
      <dgm:spPr/>
      <dgm:t>
        <a:bodyPr/>
        <a:lstStyle/>
        <a:p>
          <a:endParaRPr lang="ru-RU"/>
        </a:p>
      </dgm:t>
    </dgm:pt>
    <dgm:pt modelId="{EA2037CE-3504-49F7-B926-2B5CB095F27A}" type="sibTrans" cxnId="{63B7FF31-5D05-472F-9E50-61792D8C509F}">
      <dgm:prSet/>
      <dgm:spPr/>
      <dgm:t>
        <a:bodyPr/>
        <a:lstStyle/>
        <a:p>
          <a:endParaRPr lang="ru-RU"/>
        </a:p>
      </dgm:t>
    </dgm:pt>
    <dgm:pt modelId="{9DDEC4E8-967A-4303-9288-059D883E016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содействовать формированию позитивной социализации и личностному развитию дошкольника.</a:t>
          </a:r>
          <a:endParaRPr lang="ru-RU" sz="16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2CD089E-EFE8-4380-AE03-5077D592E405}" type="parTrans" cxnId="{BC9588E0-562D-4E72-8F45-1242E3F452EF}">
      <dgm:prSet/>
      <dgm:spPr/>
      <dgm:t>
        <a:bodyPr/>
        <a:lstStyle/>
        <a:p>
          <a:endParaRPr lang="ru-RU"/>
        </a:p>
      </dgm:t>
    </dgm:pt>
    <dgm:pt modelId="{C193D245-EE5D-40E7-B729-3D77B605F32F}" type="sibTrans" cxnId="{BC9588E0-562D-4E72-8F45-1242E3F452EF}">
      <dgm:prSet/>
      <dgm:spPr/>
      <dgm:t>
        <a:bodyPr/>
        <a:lstStyle/>
        <a:p>
          <a:endParaRPr lang="ru-RU"/>
        </a:p>
      </dgm:t>
    </dgm:pt>
    <dgm:pt modelId="{B14D081A-4737-4EBF-9BE7-1A2ADFC5CD92}" type="pres">
      <dgm:prSet presAssocID="{8D9B9B93-9654-413B-A4A4-B4271A1B92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64B791-4B87-4C08-8FBD-20C690F52B56}" type="pres">
      <dgm:prSet presAssocID="{46D20C1B-3179-41A9-BE67-D15E5165B3A6}" presName="vertOne" presStyleCnt="0"/>
      <dgm:spPr/>
    </dgm:pt>
    <dgm:pt modelId="{B1738585-A4F1-4899-9013-C4D1A589234D}" type="pres">
      <dgm:prSet presAssocID="{46D20C1B-3179-41A9-BE67-D15E5165B3A6}" presName="txOne" presStyleLbl="node0" presStyleIdx="0" presStyleCnt="2" custScaleY="37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E7CBEB-9803-483F-AD12-307B5100EDFB}" type="pres">
      <dgm:prSet presAssocID="{46D20C1B-3179-41A9-BE67-D15E5165B3A6}" presName="parTransOne" presStyleCnt="0"/>
      <dgm:spPr/>
    </dgm:pt>
    <dgm:pt modelId="{1EAC79C4-DA28-40C1-B083-5728F89DDBAC}" type="pres">
      <dgm:prSet presAssocID="{46D20C1B-3179-41A9-BE67-D15E5165B3A6}" presName="horzOne" presStyleCnt="0"/>
      <dgm:spPr/>
    </dgm:pt>
    <dgm:pt modelId="{E945A36D-9F15-433D-A3D9-1BADCB821D72}" type="pres">
      <dgm:prSet presAssocID="{B149C5C9-6235-4A47-8006-E6627EF1EBE1}" presName="vertTwo" presStyleCnt="0"/>
      <dgm:spPr/>
    </dgm:pt>
    <dgm:pt modelId="{3DF33DCC-1A52-4F52-8814-83C843771817}" type="pres">
      <dgm:prSet presAssocID="{B149C5C9-6235-4A47-8006-E6627EF1EBE1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2F7B65-A8AD-44F4-BCA0-EE5D6D68BAA8}" type="pres">
      <dgm:prSet presAssocID="{B149C5C9-6235-4A47-8006-E6627EF1EBE1}" presName="horzTwo" presStyleCnt="0"/>
      <dgm:spPr/>
    </dgm:pt>
    <dgm:pt modelId="{AFD9D259-0197-4B6F-9BDC-50C210169DF3}" type="pres">
      <dgm:prSet presAssocID="{A01850D0-2A48-4D9D-954D-D203536D3D82}" presName="sibSpaceTwo" presStyleCnt="0"/>
      <dgm:spPr/>
    </dgm:pt>
    <dgm:pt modelId="{0CE5C110-EB3C-4600-90E5-E455D4F57F4F}" type="pres">
      <dgm:prSet presAssocID="{2361BD92-88AD-4123-8512-EC01E81D690E}" presName="vertTwo" presStyleCnt="0"/>
      <dgm:spPr/>
    </dgm:pt>
    <dgm:pt modelId="{C62FF4F8-18E3-4C52-8FAF-E0FB0AD73CB3}" type="pres">
      <dgm:prSet presAssocID="{2361BD92-88AD-4123-8512-EC01E81D690E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DFD933-9E1D-4D73-9DD6-E7EEBA71BE85}" type="pres">
      <dgm:prSet presAssocID="{2361BD92-88AD-4123-8512-EC01E81D690E}" presName="horzTwo" presStyleCnt="0"/>
      <dgm:spPr/>
    </dgm:pt>
    <dgm:pt modelId="{79F146AA-D97A-450D-A9CB-0A4135A017D6}" type="pres">
      <dgm:prSet presAssocID="{C9A1307E-C8E9-42C6-A1FA-7601ABAABABF}" presName="sibSpaceOne" presStyleCnt="0"/>
      <dgm:spPr/>
    </dgm:pt>
    <dgm:pt modelId="{30F21EA4-9E12-44A2-AD0A-BF6F2E21A9F1}" type="pres">
      <dgm:prSet presAssocID="{5AC61526-9660-415F-9582-014D11D52B49}" presName="vertOne" presStyleCnt="0"/>
      <dgm:spPr/>
    </dgm:pt>
    <dgm:pt modelId="{8AB6C76C-DE48-451D-86F4-EA2CB9D0CF32}" type="pres">
      <dgm:prSet presAssocID="{5AC61526-9660-415F-9582-014D11D52B49}" presName="txOne" presStyleLbl="node0" presStyleIdx="1" presStyleCnt="2" custScaleY="37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88D06A-810E-44F7-B571-E8CFB5EDD68B}" type="pres">
      <dgm:prSet presAssocID="{5AC61526-9660-415F-9582-014D11D52B49}" presName="parTransOne" presStyleCnt="0"/>
      <dgm:spPr/>
    </dgm:pt>
    <dgm:pt modelId="{79331880-EF19-4001-B8B4-3A33B84E20BF}" type="pres">
      <dgm:prSet presAssocID="{5AC61526-9660-415F-9582-014D11D52B49}" presName="horzOne" presStyleCnt="0"/>
      <dgm:spPr/>
    </dgm:pt>
    <dgm:pt modelId="{32123EC3-8E79-4913-83BD-CF337B2B6835}" type="pres">
      <dgm:prSet presAssocID="{8AD1B62E-742D-4EEF-918B-C779CCF8DB96}" presName="vertTwo" presStyleCnt="0"/>
      <dgm:spPr/>
    </dgm:pt>
    <dgm:pt modelId="{76ADCFD1-310C-4920-BCE2-C0672CD68EFC}" type="pres">
      <dgm:prSet presAssocID="{8AD1B62E-742D-4EEF-918B-C779CCF8DB96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C85B38-F8C9-4C0C-9911-25F640DC29D6}" type="pres">
      <dgm:prSet presAssocID="{8AD1B62E-742D-4EEF-918B-C779CCF8DB96}" presName="horzTwo" presStyleCnt="0"/>
      <dgm:spPr/>
    </dgm:pt>
    <dgm:pt modelId="{EF62B57B-5A74-49F4-B573-C02964E22349}" type="pres">
      <dgm:prSet presAssocID="{52C46194-663C-4075-8EE5-6C4184AF13A6}" presName="sibSpaceTwo" presStyleCnt="0"/>
      <dgm:spPr/>
    </dgm:pt>
    <dgm:pt modelId="{335798B5-AC67-462E-83CB-C059E402A075}" type="pres">
      <dgm:prSet presAssocID="{CF0D7B93-BCF3-464E-9578-6921CEA48690}" presName="vertTwo" presStyleCnt="0"/>
      <dgm:spPr/>
    </dgm:pt>
    <dgm:pt modelId="{D2A9ACCE-E2E0-480A-B86B-ED73CADC0461}" type="pres">
      <dgm:prSet presAssocID="{CF0D7B93-BCF3-464E-9578-6921CEA48690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7A7982-D06C-4CB7-B234-6D6794781D01}" type="pres">
      <dgm:prSet presAssocID="{CF0D7B93-BCF3-464E-9578-6921CEA48690}" presName="horzTwo" presStyleCnt="0"/>
      <dgm:spPr/>
    </dgm:pt>
    <dgm:pt modelId="{55FFE999-F4E6-4BFB-B8E9-E436E4792DE1}" type="pres">
      <dgm:prSet presAssocID="{EA2037CE-3504-49F7-B926-2B5CB095F27A}" presName="sibSpaceTwo" presStyleCnt="0"/>
      <dgm:spPr/>
    </dgm:pt>
    <dgm:pt modelId="{781278BF-731D-4F95-80E2-20E7ABE115B6}" type="pres">
      <dgm:prSet presAssocID="{9DDEC4E8-967A-4303-9288-059D883E016C}" presName="vertTwo" presStyleCnt="0"/>
      <dgm:spPr/>
    </dgm:pt>
    <dgm:pt modelId="{ED2172A8-4B69-4503-ADA6-40E0F8788C9A}" type="pres">
      <dgm:prSet presAssocID="{9DDEC4E8-967A-4303-9288-059D883E016C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ED09D7-024F-4AD3-8AC7-0A5B1EA53930}" type="pres">
      <dgm:prSet presAssocID="{9DDEC4E8-967A-4303-9288-059D883E016C}" presName="horzTwo" presStyleCnt="0"/>
      <dgm:spPr/>
    </dgm:pt>
  </dgm:ptLst>
  <dgm:cxnLst>
    <dgm:cxn modelId="{6BE30AD7-A74D-429A-8DF7-0F8261F75688}" type="presOf" srcId="{B149C5C9-6235-4A47-8006-E6627EF1EBE1}" destId="{3DF33DCC-1A52-4F52-8814-83C843771817}" srcOrd="0" destOrd="0" presId="urn:microsoft.com/office/officeart/2005/8/layout/hierarchy4"/>
    <dgm:cxn modelId="{06D55D3F-3551-40A2-AF19-8CB084E5B1C4}" srcId="{8D9B9B93-9654-413B-A4A4-B4271A1B92D9}" destId="{46D20C1B-3179-41A9-BE67-D15E5165B3A6}" srcOrd="0" destOrd="0" parTransId="{CF4B6333-6941-4D88-ABFF-2F2139E4FC3E}" sibTransId="{C9A1307E-C8E9-42C6-A1FA-7601ABAABABF}"/>
    <dgm:cxn modelId="{580F95B3-D99D-4C5F-9463-08E08CA48AD1}" srcId="{46D20C1B-3179-41A9-BE67-D15E5165B3A6}" destId="{2361BD92-88AD-4123-8512-EC01E81D690E}" srcOrd="1" destOrd="0" parTransId="{85E9B3D2-E8CF-4D52-898F-61D3F4A8B7B4}" sibTransId="{D872DD7C-D38D-48AF-9056-A1A237933F4A}"/>
    <dgm:cxn modelId="{912F9692-C404-48A9-A892-392E0B48E14F}" srcId="{8D9B9B93-9654-413B-A4A4-B4271A1B92D9}" destId="{5AC61526-9660-415F-9582-014D11D52B49}" srcOrd="1" destOrd="0" parTransId="{86792550-D924-428E-BF23-0397DE43BD9F}" sibTransId="{22197D44-D04F-4E39-84BD-85DA0D8541F6}"/>
    <dgm:cxn modelId="{10C76723-8211-4077-9037-5706029B3968}" type="presOf" srcId="{46D20C1B-3179-41A9-BE67-D15E5165B3A6}" destId="{B1738585-A4F1-4899-9013-C4D1A589234D}" srcOrd="0" destOrd="0" presId="urn:microsoft.com/office/officeart/2005/8/layout/hierarchy4"/>
    <dgm:cxn modelId="{AEFC81AE-2F71-4B81-8F21-74679D430BD4}" type="presOf" srcId="{8AD1B62E-742D-4EEF-918B-C779CCF8DB96}" destId="{76ADCFD1-310C-4920-BCE2-C0672CD68EFC}" srcOrd="0" destOrd="0" presId="urn:microsoft.com/office/officeart/2005/8/layout/hierarchy4"/>
    <dgm:cxn modelId="{BC9588E0-562D-4E72-8F45-1242E3F452EF}" srcId="{5AC61526-9660-415F-9582-014D11D52B49}" destId="{9DDEC4E8-967A-4303-9288-059D883E016C}" srcOrd="2" destOrd="0" parTransId="{02CD089E-EFE8-4380-AE03-5077D592E405}" sibTransId="{C193D245-EE5D-40E7-B729-3D77B605F32F}"/>
    <dgm:cxn modelId="{603EB8D1-3DC9-4B98-B4B6-EE432764E470}" srcId="{46D20C1B-3179-41A9-BE67-D15E5165B3A6}" destId="{B149C5C9-6235-4A47-8006-E6627EF1EBE1}" srcOrd="0" destOrd="0" parTransId="{03994BE5-5AA8-4A2A-8BED-9E78AAEFBF75}" sibTransId="{A01850D0-2A48-4D9D-954D-D203536D3D82}"/>
    <dgm:cxn modelId="{618E2A35-82F8-477E-B348-888B86ECE8AC}" type="presOf" srcId="{2361BD92-88AD-4123-8512-EC01E81D690E}" destId="{C62FF4F8-18E3-4C52-8FAF-E0FB0AD73CB3}" srcOrd="0" destOrd="0" presId="urn:microsoft.com/office/officeart/2005/8/layout/hierarchy4"/>
    <dgm:cxn modelId="{8F72C49D-BD6A-4CA6-A0F8-6A0B516AAFF0}" type="presOf" srcId="{CF0D7B93-BCF3-464E-9578-6921CEA48690}" destId="{D2A9ACCE-E2E0-480A-B86B-ED73CADC0461}" srcOrd="0" destOrd="0" presId="urn:microsoft.com/office/officeart/2005/8/layout/hierarchy4"/>
    <dgm:cxn modelId="{E46E0578-9AC1-43A2-B54F-6C3C80AEBA6A}" type="presOf" srcId="{5AC61526-9660-415F-9582-014D11D52B49}" destId="{8AB6C76C-DE48-451D-86F4-EA2CB9D0CF32}" srcOrd="0" destOrd="0" presId="urn:microsoft.com/office/officeart/2005/8/layout/hierarchy4"/>
    <dgm:cxn modelId="{63B7FF31-5D05-472F-9E50-61792D8C509F}" srcId="{5AC61526-9660-415F-9582-014D11D52B49}" destId="{CF0D7B93-BCF3-464E-9578-6921CEA48690}" srcOrd="1" destOrd="0" parTransId="{CF981DA7-AE50-4265-A98C-A13F548EB792}" sibTransId="{EA2037CE-3504-49F7-B926-2B5CB095F27A}"/>
    <dgm:cxn modelId="{BC746819-36CF-4EC7-9B1A-5CD2863C2A5D}" type="presOf" srcId="{8D9B9B93-9654-413B-A4A4-B4271A1B92D9}" destId="{B14D081A-4737-4EBF-9BE7-1A2ADFC5CD92}" srcOrd="0" destOrd="0" presId="urn:microsoft.com/office/officeart/2005/8/layout/hierarchy4"/>
    <dgm:cxn modelId="{0F4889BA-EC8E-4E4C-99BA-08506F4AC190}" type="presOf" srcId="{9DDEC4E8-967A-4303-9288-059D883E016C}" destId="{ED2172A8-4B69-4503-ADA6-40E0F8788C9A}" srcOrd="0" destOrd="0" presId="urn:microsoft.com/office/officeart/2005/8/layout/hierarchy4"/>
    <dgm:cxn modelId="{01A740A1-C225-45C1-81FE-BF6D945B9FF7}" srcId="{5AC61526-9660-415F-9582-014D11D52B49}" destId="{8AD1B62E-742D-4EEF-918B-C779CCF8DB96}" srcOrd="0" destOrd="0" parTransId="{C5911B2B-F525-4ABA-9193-A6120F51C9F4}" sibTransId="{52C46194-663C-4075-8EE5-6C4184AF13A6}"/>
    <dgm:cxn modelId="{BEE0EE4A-99B0-486D-A70A-A2D9B6B7F7DE}" type="presParOf" srcId="{B14D081A-4737-4EBF-9BE7-1A2ADFC5CD92}" destId="{5464B791-4B87-4C08-8FBD-20C690F52B56}" srcOrd="0" destOrd="0" presId="urn:microsoft.com/office/officeart/2005/8/layout/hierarchy4"/>
    <dgm:cxn modelId="{35A91FF6-CEC0-470F-BAC2-D7573677FCBC}" type="presParOf" srcId="{5464B791-4B87-4C08-8FBD-20C690F52B56}" destId="{B1738585-A4F1-4899-9013-C4D1A589234D}" srcOrd="0" destOrd="0" presId="urn:microsoft.com/office/officeart/2005/8/layout/hierarchy4"/>
    <dgm:cxn modelId="{6EE5E3D5-5D3C-4D14-B8A4-E35F0EA14BDC}" type="presParOf" srcId="{5464B791-4B87-4C08-8FBD-20C690F52B56}" destId="{6DE7CBEB-9803-483F-AD12-307B5100EDFB}" srcOrd="1" destOrd="0" presId="urn:microsoft.com/office/officeart/2005/8/layout/hierarchy4"/>
    <dgm:cxn modelId="{59CD9C71-70A8-4F42-970A-5BBD3B1A6348}" type="presParOf" srcId="{5464B791-4B87-4C08-8FBD-20C690F52B56}" destId="{1EAC79C4-DA28-40C1-B083-5728F89DDBAC}" srcOrd="2" destOrd="0" presId="urn:microsoft.com/office/officeart/2005/8/layout/hierarchy4"/>
    <dgm:cxn modelId="{3813F4D0-5046-43D1-819A-18D67252254F}" type="presParOf" srcId="{1EAC79C4-DA28-40C1-B083-5728F89DDBAC}" destId="{E945A36D-9F15-433D-A3D9-1BADCB821D72}" srcOrd="0" destOrd="0" presId="urn:microsoft.com/office/officeart/2005/8/layout/hierarchy4"/>
    <dgm:cxn modelId="{680A687E-3D0F-47AD-B252-77DD5A2F79F2}" type="presParOf" srcId="{E945A36D-9F15-433D-A3D9-1BADCB821D72}" destId="{3DF33DCC-1A52-4F52-8814-83C843771817}" srcOrd="0" destOrd="0" presId="urn:microsoft.com/office/officeart/2005/8/layout/hierarchy4"/>
    <dgm:cxn modelId="{51EF0011-E939-468A-81A6-6DEF4398E9AD}" type="presParOf" srcId="{E945A36D-9F15-433D-A3D9-1BADCB821D72}" destId="{752F7B65-A8AD-44F4-BCA0-EE5D6D68BAA8}" srcOrd="1" destOrd="0" presId="urn:microsoft.com/office/officeart/2005/8/layout/hierarchy4"/>
    <dgm:cxn modelId="{88AF4F0D-0040-4385-9779-21228F4B48E7}" type="presParOf" srcId="{1EAC79C4-DA28-40C1-B083-5728F89DDBAC}" destId="{AFD9D259-0197-4B6F-9BDC-50C210169DF3}" srcOrd="1" destOrd="0" presId="urn:microsoft.com/office/officeart/2005/8/layout/hierarchy4"/>
    <dgm:cxn modelId="{EED4B163-724A-45B7-A012-DB84F8D63A2E}" type="presParOf" srcId="{1EAC79C4-DA28-40C1-B083-5728F89DDBAC}" destId="{0CE5C110-EB3C-4600-90E5-E455D4F57F4F}" srcOrd="2" destOrd="0" presId="urn:microsoft.com/office/officeart/2005/8/layout/hierarchy4"/>
    <dgm:cxn modelId="{1A6D83A0-5FEE-439A-AB20-2A03AEACAA84}" type="presParOf" srcId="{0CE5C110-EB3C-4600-90E5-E455D4F57F4F}" destId="{C62FF4F8-18E3-4C52-8FAF-E0FB0AD73CB3}" srcOrd="0" destOrd="0" presId="urn:microsoft.com/office/officeart/2005/8/layout/hierarchy4"/>
    <dgm:cxn modelId="{ECD22B40-F0F3-4148-93C4-71713204FB04}" type="presParOf" srcId="{0CE5C110-EB3C-4600-90E5-E455D4F57F4F}" destId="{D8DFD933-9E1D-4D73-9DD6-E7EEBA71BE85}" srcOrd="1" destOrd="0" presId="urn:microsoft.com/office/officeart/2005/8/layout/hierarchy4"/>
    <dgm:cxn modelId="{19E8CCFE-A8E9-4EDE-824D-A6190DECCD35}" type="presParOf" srcId="{B14D081A-4737-4EBF-9BE7-1A2ADFC5CD92}" destId="{79F146AA-D97A-450D-A9CB-0A4135A017D6}" srcOrd="1" destOrd="0" presId="urn:microsoft.com/office/officeart/2005/8/layout/hierarchy4"/>
    <dgm:cxn modelId="{E48858CB-BC12-4808-B59B-CE0571F8F3C9}" type="presParOf" srcId="{B14D081A-4737-4EBF-9BE7-1A2ADFC5CD92}" destId="{30F21EA4-9E12-44A2-AD0A-BF6F2E21A9F1}" srcOrd="2" destOrd="0" presId="urn:microsoft.com/office/officeart/2005/8/layout/hierarchy4"/>
    <dgm:cxn modelId="{849A2ED0-53C8-4DA9-9013-2C11D9975022}" type="presParOf" srcId="{30F21EA4-9E12-44A2-AD0A-BF6F2E21A9F1}" destId="{8AB6C76C-DE48-451D-86F4-EA2CB9D0CF32}" srcOrd="0" destOrd="0" presId="urn:microsoft.com/office/officeart/2005/8/layout/hierarchy4"/>
    <dgm:cxn modelId="{6DC57562-45B0-4AAA-97B8-428971D79059}" type="presParOf" srcId="{30F21EA4-9E12-44A2-AD0A-BF6F2E21A9F1}" destId="{D188D06A-810E-44F7-B571-E8CFB5EDD68B}" srcOrd="1" destOrd="0" presId="urn:microsoft.com/office/officeart/2005/8/layout/hierarchy4"/>
    <dgm:cxn modelId="{1F81CB8B-B11F-4935-80EA-39F0A291DAAB}" type="presParOf" srcId="{30F21EA4-9E12-44A2-AD0A-BF6F2E21A9F1}" destId="{79331880-EF19-4001-B8B4-3A33B84E20BF}" srcOrd="2" destOrd="0" presId="urn:microsoft.com/office/officeart/2005/8/layout/hierarchy4"/>
    <dgm:cxn modelId="{4344EBB0-E7EC-41E3-A4E9-7C9A4B880EAF}" type="presParOf" srcId="{79331880-EF19-4001-B8B4-3A33B84E20BF}" destId="{32123EC3-8E79-4913-83BD-CF337B2B6835}" srcOrd="0" destOrd="0" presId="urn:microsoft.com/office/officeart/2005/8/layout/hierarchy4"/>
    <dgm:cxn modelId="{73A21EC5-EAAC-4189-92B1-10A40B134189}" type="presParOf" srcId="{32123EC3-8E79-4913-83BD-CF337B2B6835}" destId="{76ADCFD1-310C-4920-BCE2-C0672CD68EFC}" srcOrd="0" destOrd="0" presId="urn:microsoft.com/office/officeart/2005/8/layout/hierarchy4"/>
    <dgm:cxn modelId="{AFD8E86B-8406-4AF8-B72A-589C8A06B000}" type="presParOf" srcId="{32123EC3-8E79-4913-83BD-CF337B2B6835}" destId="{71C85B38-F8C9-4C0C-9911-25F640DC29D6}" srcOrd="1" destOrd="0" presId="urn:microsoft.com/office/officeart/2005/8/layout/hierarchy4"/>
    <dgm:cxn modelId="{76A2956F-F3D2-4A95-890D-65C67BADD612}" type="presParOf" srcId="{79331880-EF19-4001-B8B4-3A33B84E20BF}" destId="{EF62B57B-5A74-49F4-B573-C02964E22349}" srcOrd="1" destOrd="0" presId="urn:microsoft.com/office/officeart/2005/8/layout/hierarchy4"/>
    <dgm:cxn modelId="{AC8548DF-90E2-46AC-9E44-B22EF648436B}" type="presParOf" srcId="{79331880-EF19-4001-B8B4-3A33B84E20BF}" destId="{335798B5-AC67-462E-83CB-C059E402A075}" srcOrd="2" destOrd="0" presId="urn:microsoft.com/office/officeart/2005/8/layout/hierarchy4"/>
    <dgm:cxn modelId="{0BACCCFD-F557-439E-A99C-4F0527917143}" type="presParOf" srcId="{335798B5-AC67-462E-83CB-C059E402A075}" destId="{D2A9ACCE-E2E0-480A-B86B-ED73CADC0461}" srcOrd="0" destOrd="0" presId="urn:microsoft.com/office/officeart/2005/8/layout/hierarchy4"/>
    <dgm:cxn modelId="{CE93416C-BA4A-4E27-AB34-AF2700319841}" type="presParOf" srcId="{335798B5-AC67-462E-83CB-C059E402A075}" destId="{777A7982-D06C-4CB7-B234-6D6794781D01}" srcOrd="1" destOrd="0" presId="urn:microsoft.com/office/officeart/2005/8/layout/hierarchy4"/>
    <dgm:cxn modelId="{857948B9-74BC-464E-96B8-48212ACE3132}" type="presParOf" srcId="{79331880-EF19-4001-B8B4-3A33B84E20BF}" destId="{55FFE999-F4E6-4BFB-B8E9-E436E4792DE1}" srcOrd="3" destOrd="0" presId="urn:microsoft.com/office/officeart/2005/8/layout/hierarchy4"/>
    <dgm:cxn modelId="{B7CA50B2-6ECF-43D0-94D1-4E4CA9481547}" type="presParOf" srcId="{79331880-EF19-4001-B8B4-3A33B84E20BF}" destId="{781278BF-731D-4F95-80E2-20E7ABE115B6}" srcOrd="4" destOrd="0" presId="urn:microsoft.com/office/officeart/2005/8/layout/hierarchy4"/>
    <dgm:cxn modelId="{9C1C3C3A-34E2-43BE-B0F5-D57837CB06BD}" type="presParOf" srcId="{781278BF-731D-4F95-80E2-20E7ABE115B6}" destId="{ED2172A8-4B69-4503-ADA6-40E0F8788C9A}" srcOrd="0" destOrd="0" presId="urn:microsoft.com/office/officeart/2005/8/layout/hierarchy4"/>
    <dgm:cxn modelId="{3AA12944-8DB5-4203-B26E-B458F4C4EF22}" type="presParOf" srcId="{781278BF-731D-4F95-80E2-20E7ABE115B6}" destId="{31ED09D7-024F-4AD3-8AC7-0A5B1EA539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29922-8809-48E8-9E08-7AE8EF7229C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65EEAF-6F4A-4A36-BE0B-CDA3F5A7EF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побуждение интереса к изучению мира экономики и финансов;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E102D-29A6-4C86-8A4E-77714649AFE4}" type="parTrans" cxnId="{2141CBCA-3EEA-46F1-882B-65454FCC9251}">
      <dgm:prSet/>
      <dgm:spPr/>
      <dgm:t>
        <a:bodyPr/>
        <a:lstStyle/>
        <a:p>
          <a:endParaRPr lang="ru-RU"/>
        </a:p>
      </dgm:t>
    </dgm:pt>
    <dgm:pt modelId="{51EF5176-4C36-4420-8166-2915129F6F5C}" type="sibTrans" cxnId="{2141CBCA-3EEA-46F1-882B-65454FCC9251}">
      <dgm:prSet/>
      <dgm:spPr/>
      <dgm:t>
        <a:bodyPr/>
        <a:lstStyle/>
        <a:p>
          <a:endParaRPr lang="ru-RU"/>
        </a:p>
      </dgm:t>
    </dgm:pt>
    <dgm:pt modelId="{4420B4DF-2712-441B-9480-8A2CB9680716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уважения к своему и чужому труду, добросовестному отношению к посильному труду, коллективизму в быту, предусматривающему взаимопомощь между членами семьи, друзьями, соседями;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86EEE-E84A-4765-8131-CB678314CE24}" type="parTrans" cxnId="{CFEDA7B2-CB40-47CD-AA5E-6D7B444496A7}">
      <dgm:prSet/>
      <dgm:spPr/>
      <dgm:t>
        <a:bodyPr/>
        <a:lstStyle/>
        <a:p>
          <a:endParaRPr lang="ru-RU"/>
        </a:p>
      </dgm:t>
    </dgm:pt>
    <dgm:pt modelId="{9808CD52-78F6-485E-A1C4-A03A02F12D92}" type="sibTrans" cxnId="{CFEDA7B2-CB40-47CD-AA5E-6D7B444496A7}">
      <dgm:prSet/>
      <dgm:spPr/>
      <dgm:t>
        <a:bodyPr/>
        <a:lstStyle/>
        <a:p>
          <a:endParaRPr lang="ru-RU"/>
        </a:p>
      </dgm:t>
    </dgm:pt>
    <dgm:pt modelId="{4B8A7FE0-A3CF-4AF5-BA55-139920C4CD1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нравственно-экономических качеств личности: трудолюбия, деловитости, предприимчивости, добросовестности, ответственности и самоконтроля, уверенности в себе, поиска наилучшего выхода из ситуации;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6D694-B3AE-4C05-BA70-E6A894BC906F}" type="parTrans" cxnId="{391DDAED-6EA5-4C6B-9E50-B0CD185046BE}">
      <dgm:prSet/>
      <dgm:spPr/>
      <dgm:t>
        <a:bodyPr/>
        <a:lstStyle/>
        <a:p>
          <a:endParaRPr lang="ru-RU"/>
        </a:p>
      </dgm:t>
    </dgm:pt>
    <dgm:pt modelId="{8C738F66-2B55-4FAC-AFF7-EC1D50D86F2B}" type="sibTrans" cxnId="{391DDAED-6EA5-4C6B-9E50-B0CD185046BE}">
      <dgm:prSet/>
      <dgm:spPr/>
      <dgm:t>
        <a:bodyPr/>
        <a:lstStyle/>
        <a:p>
          <a:endParaRPr lang="ru-RU"/>
        </a:p>
      </dgm:t>
    </dgm:pt>
    <dgm:pt modelId="{2FAEF07D-A85D-4922-BDD3-E165CD5EBC8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бережного отношения ко всем видам собственности (личной и общественной), семейному и общественному достоянию, материальным ресурсам;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6A15C9-822F-4DF3-8978-8EE440F5467C}" type="parTrans" cxnId="{E51B4AAC-71C5-46FA-96A7-5C8D652E07D9}">
      <dgm:prSet/>
      <dgm:spPr/>
      <dgm:t>
        <a:bodyPr/>
        <a:lstStyle/>
        <a:p>
          <a:endParaRPr lang="ru-RU"/>
        </a:p>
      </dgm:t>
    </dgm:pt>
    <dgm:pt modelId="{248C9510-4E0D-48C5-A0CD-95C5D55E7A14}" type="sibTrans" cxnId="{E51B4AAC-71C5-46FA-96A7-5C8D652E07D9}">
      <dgm:prSet/>
      <dgm:spPr/>
      <dgm:t>
        <a:bodyPr/>
        <a:lstStyle/>
        <a:p>
          <a:endParaRPr lang="ru-RU"/>
        </a:p>
      </dgm:t>
    </dgm:pt>
    <dgm:pt modelId="{FF813860-B074-48F6-BF3B-82CCB155B5F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побуждение к взаимопомощи и поддержке, желанию делиться и отдавать, в случае острой необходимости прийти на помощь ближнему.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DBB27F-EE0B-45DC-88C6-C14E9E548F9C}" type="parTrans" cxnId="{5BDBA18C-BE13-45AB-9987-F13406BA954F}">
      <dgm:prSet/>
      <dgm:spPr/>
      <dgm:t>
        <a:bodyPr/>
        <a:lstStyle/>
        <a:p>
          <a:endParaRPr lang="ru-RU"/>
        </a:p>
      </dgm:t>
    </dgm:pt>
    <dgm:pt modelId="{C717DC5F-D5D1-45D9-B3D3-788840642DC8}" type="sibTrans" cxnId="{5BDBA18C-BE13-45AB-9987-F13406BA954F}">
      <dgm:prSet/>
      <dgm:spPr/>
      <dgm:t>
        <a:bodyPr/>
        <a:lstStyle/>
        <a:p>
          <a:endParaRPr lang="ru-RU"/>
        </a:p>
      </dgm:t>
    </dgm:pt>
    <dgm:pt modelId="{615CC40C-D042-43EE-9D3F-96881FF4BC7B}" type="pres">
      <dgm:prSet presAssocID="{F3329922-8809-48E8-9E08-7AE8EF7229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58F764-6939-4DFB-A447-EEE06E4909C1}" type="pres">
      <dgm:prSet presAssocID="{0F65EEAF-6F4A-4A36-BE0B-CDA3F5A7EF7A}" presName="root" presStyleCnt="0"/>
      <dgm:spPr/>
    </dgm:pt>
    <dgm:pt modelId="{F8606AD7-C68B-4F69-A023-DBA77505E6F3}" type="pres">
      <dgm:prSet presAssocID="{0F65EEAF-6F4A-4A36-BE0B-CDA3F5A7EF7A}" presName="rootComposite" presStyleCnt="0"/>
      <dgm:spPr/>
    </dgm:pt>
    <dgm:pt modelId="{5950787D-B75E-4E72-AEC4-BA78D3E5DB0F}" type="pres">
      <dgm:prSet presAssocID="{0F65EEAF-6F4A-4A36-BE0B-CDA3F5A7EF7A}" presName="rootText" presStyleLbl="node1" presStyleIdx="0" presStyleCnt="2" custScaleY="58945"/>
      <dgm:spPr/>
      <dgm:t>
        <a:bodyPr/>
        <a:lstStyle/>
        <a:p>
          <a:endParaRPr lang="ru-RU"/>
        </a:p>
      </dgm:t>
    </dgm:pt>
    <dgm:pt modelId="{B1097318-5962-47C7-A5A7-2D96EBB38426}" type="pres">
      <dgm:prSet presAssocID="{0F65EEAF-6F4A-4A36-BE0B-CDA3F5A7EF7A}" presName="rootConnector" presStyleLbl="node1" presStyleIdx="0" presStyleCnt="2"/>
      <dgm:spPr/>
      <dgm:t>
        <a:bodyPr/>
        <a:lstStyle/>
        <a:p>
          <a:endParaRPr lang="ru-RU"/>
        </a:p>
      </dgm:t>
    </dgm:pt>
    <dgm:pt modelId="{C893E970-CDD2-44FB-B8A8-B194238F8DC4}" type="pres">
      <dgm:prSet presAssocID="{0F65EEAF-6F4A-4A36-BE0B-CDA3F5A7EF7A}" presName="childShape" presStyleCnt="0"/>
      <dgm:spPr/>
    </dgm:pt>
    <dgm:pt modelId="{2D6D102E-A593-4016-941A-FDF820A40AB6}" type="pres">
      <dgm:prSet presAssocID="{67886EEE-E84A-4765-8131-CB678314CE24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0002F31-5150-4CE0-AC35-7D009D4371FD}" type="pres">
      <dgm:prSet presAssocID="{4420B4DF-2712-441B-9480-8A2CB9680716}" presName="childText" presStyleLbl="bgAcc1" presStyleIdx="0" presStyleCnt="3" custScaleY="120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E12A0-16D8-447B-9334-0D11FFA32157}" type="pres">
      <dgm:prSet presAssocID="{EADBB27F-EE0B-45DC-88C6-C14E9E548F9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DFEB85D-D4D3-4BB8-B51E-9EE411FE63EC}" type="pres">
      <dgm:prSet presAssocID="{FF813860-B074-48F6-BF3B-82CCB155B5F4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B0D45-63A1-42A4-B765-FF6DBF1E537E}" type="pres">
      <dgm:prSet presAssocID="{4B8A7FE0-A3CF-4AF5-BA55-139920C4CD16}" presName="root" presStyleCnt="0"/>
      <dgm:spPr/>
    </dgm:pt>
    <dgm:pt modelId="{CC89DF39-FD43-466A-9137-BE569B2E0167}" type="pres">
      <dgm:prSet presAssocID="{4B8A7FE0-A3CF-4AF5-BA55-139920C4CD16}" presName="rootComposite" presStyleCnt="0"/>
      <dgm:spPr/>
    </dgm:pt>
    <dgm:pt modelId="{8D6CCDE5-BB90-4E36-937C-9D41775B5EBB}" type="pres">
      <dgm:prSet presAssocID="{4B8A7FE0-A3CF-4AF5-BA55-139920C4CD16}" presName="rootText" presStyleLbl="node1" presStyleIdx="1" presStyleCnt="2" custScaleX="130352"/>
      <dgm:spPr/>
      <dgm:t>
        <a:bodyPr/>
        <a:lstStyle/>
        <a:p>
          <a:endParaRPr lang="ru-RU"/>
        </a:p>
      </dgm:t>
    </dgm:pt>
    <dgm:pt modelId="{9244D416-E310-44D0-B9FD-8580696ED950}" type="pres">
      <dgm:prSet presAssocID="{4B8A7FE0-A3CF-4AF5-BA55-139920C4CD16}" presName="rootConnector" presStyleLbl="node1" presStyleIdx="1" presStyleCnt="2"/>
      <dgm:spPr/>
      <dgm:t>
        <a:bodyPr/>
        <a:lstStyle/>
        <a:p>
          <a:endParaRPr lang="ru-RU"/>
        </a:p>
      </dgm:t>
    </dgm:pt>
    <dgm:pt modelId="{A8F4338C-CCCA-4014-9432-54C09F7D0811}" type="pres">
      <dgm:prSet presAssocID="{4B8A7FE0-A3CF-4AF5-BA55-139920C4CD16}" presName="childShape" presStyleCnt="0"/>
      <dgm:spPr/>
    </dgm:pt>
    <dgm:pt modelId="{C8C72469-FBBE-402D-A84F-9141CA8FC7A0}" type="pres">
      <dgm:prSet presAssocID="{5B6A15C9-822F-4DF3-8978-8EE440F5467C}" presName="Name13" presStyleLbl="parChTrans1D2" presStyleIdx="2" presStyleCnt="3"/>
      <dgm:spPr/>
      <dgm:t>
        <a:bodyPr/>
        <a:lstStyle/>
        <a:p>
          <a:endParaRPr lang="ru-RU"/>
        </a:p>
      </dgm:t>
    </dgm:pt>
    <dgm:pt modelId="{7561CDA7-5D54-48C4-BDFA-E72949F22395}" type="pres">
      <dgm:prSet presAssocID="{2FAEF07D-A85D-4922-BDD3-E165CD5EBC8E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438F1-9678-4DEF-A47D-C5E0A857C3F5}" type="presOf" srcId="{0F65EEAF-6F4A-4A36-BE0B-CDA3F5A7EF7A}" destId="{5950787D-B75E-4E72-AEC4-BA78D3E5DB0F}" srcOrd="0" destOrd="0" presId="urn:microsoft.com/office/officeart/2005/8/layout/hierarchy3"/>
    <dgm:cxn modelId="{1E12E7E8-4AAB-4388-B503-AE24FE16943A}" type="presOf" srcId="{5B6A15C9-822F-4DF3-8978-8EE440F5467C}" destId="{C8C72469-FBBE-402D-A84F-9141CA8FC7A0}" srcOrd="0" destOrd="0" presId="urn:microsoft.com/office/officeart/2005/8/layout/hierarchy3"/>
    <dgm:cxn modelId="{3E2FEE4A-A582-4A15-AE87-A37385BEA608}" type="presOf" srcId="{2FAEF07D-A85D-4922-BDD3-E165CD5EBC8E}" destId="{7561CDA7-5D54-48C4-BDFA-E72949F22395}" srcOrd="0" destOrd="0" presId="urn:microsoft.com/office/officeart/2005/8/layout/hierarchy3"/>
    <dgm:cxn modelId="{3E24EDDA-4A06-49C7-A6C8-D701B3FE8A8C}" type="presOf" srcId="{67886EEE-E84A-4765-8131-CB678314CE24}" destId="{2D6D102E-A593-4016-941A-FDF820A40AB6}" srcOrd="0" destOrd="0" presId="urn:microsoft.com/office/officeart/2005/8/layout/hierarchy3"/>
    <dgm:cxn modelId="{E51B4AAC-71C5-46FA-96A7-5C8D652E07D9}" srcId="{4B8A7FE0-A3CF-4AF5-BA55-139920C4CD16}" destId="{2FAEF07D-A85D-4922-BDD3-E165CD5EBC8E}" srcOrd="0" destOrd="0" parTransId="{5B6A15C9-822F-4DF3-8978-8EE440F5467C}" sibTransId="{248C9510-4E0D-48C5-A0CD-95C5D55E7A14}"/>
    <dgm:cxn modelId="{BBFF9A2B-7EA5-4484-89B2-E501586221A4}" type="presOf" srcId="{EADBB27F-EE0B-45DC-88C6-C14E9E548F9C}" destId="{D7BE12A0-16D8-447B-9334-0D11FFA32157}" srcOrd="0" destOrd="0" presId="urn:microsoft.com/office/officeart/2005/8/layout/hierarchy3"/>
    <dgm:cxn modelId="{6D56784E-5D25-4A30-A227-B05E45D0EA06}" type="presOf" srcId="{0F65EEAF-6F4A-4A36-BE0B-CDA3F5A7EF7A}" destId="{B1097318-5962-47C7-A5A7-2D96EBB38426}" srcOrd="1" destOrd="0" presId="urn:microsoft.com/office/officeart/2005/8/layout/hierarchy3"/>
    <dgm:cxn modelId="{0BB7E4C0-6A70-41DA-94A8-180C5AC77ED9}" type="presOf" srcId="{FF813860-B074-48F6-BF3B-82CCB155B5F4}" destId="{EDFEB85D-D4D3-4BB8-B51E-9EE411FE63EC}" srcOrd="0" destOrd="0" presId="urn:microsoft.com/office/officeart/2005/8/layout/hierarchy3"/>
    <dgm:cxn modelId="{5BDBA18C-BE13-45AB-9987-F13406BA954F}" srcId="{0F65EEAF-6F4A-4A36-BE0B-CDA3F5A7EF7A}" destId="{FF813860-B074-48F6-BF3B-82CCB155B5F4}" srcOrd="1" destOrd="0" parTransId="{EADBB27F-EE0B-45DC-88C6-C14E9E548F9C}" sibTransId="{C717DC5F-D5D1-45D9-B3D3-788840642DC8}"/>
    <dgm:cxn modelId="{A6D92651-2851-44A1-BFB6-33C1D5D01A7D}" type="presOf" srcId="{F3329922-8809-48E8-9E08-7AE8EF7229C9}" destId="{615CC40C-D042-43EE-9D3F-96881FF4BC7B}" srcOrd="0" destOrd="0" presId="urn:microsoft.com/office/officeart/2005/8/layout/hierarchy3"/>
    <dgm:cxn modelId="{34624104-7F7A-423B-A20A-BC4A403CCED0}" type="presOf" srcId="{4420B4DF-2712-441B-9480-8A2CB9680716}" destId="{40002F31-5150-4CE0-AC35-7D009D4371FD}" srcOrd="0" destOrd="0" presId="urn:microsoft.com/office/officeart/2005/8/layout/hierarchy3"/>
    <dgm:cxn modelId="{2EF7525E-0187-47FA-9C03-FE1312C02DCE}" type="presOf" srcId="{4B8A7FE0-A3CF-4AF5-BA55-139920C4CD16}" destId="{9244D416-E310-44D0-B9FD-8580696ED950}" srcOrd="1" destOrd="0" presId="urn:microsoft.com/office/officeart/2005/8/layout/hierarchy3"/>
    <dgm:cxn modelId="{128537E7-0F3A-4AEE-B896-97306E53462F}" type="presOf" srcId="{4B8A7FE0-A3CF-4AF5-BA55-139920C4CD16}" destId="{8D6CCDE5-BB90-4E36-937C-9D41775B5EBB}" srcOrd="0" destOrd="0" presId="urn:microsoft.com/office/officeart/2005/8/layout/hierarchy3"/>
    <dgm:cxn modelId="{391DDAED-6EA5-4C6B-9E50-B0CD185046BE}" srcId="{F3329922-8809-48E8-9E08-7AE8EF7229C9}" destId="{4B8A7FE0-A3CF-4AF5-BA55-139920C4CD16}" srcOrd="1" destOrd="0" parTransId="{3E96D694-B3AE-4C05-BA70-E6A894BC906F}" sibTransId="{8C738F66-2B55-4FAC-AFF7-EC1D50D86F2B}"/>
    <dgm:cxn modelId="{2141CBCA-3EEA-46F1-882B-65454FCC9251}" srcId="{F3329922-8809-48E8-9E08-7AE8EF7229C9}" destId="{0F65EEAF-6F4A-4A36-BE0B-CDA3F5A7EF7A}" srcOrd="0" destOrd="0" parTransId="{597E102D-29A6-4C86-8A4E-77714649AFE4}" sibTransId="{51EF5176-4C36-4420-8166-2915129F6F5C}"/>
    <dgm:cxn modelId="{CFEDA7B2-CB40-47CD-AA5E-6D7B444496A7}" srcId="{0F65EEAF-6F4A-4A36-BE0B-CDA3F5A7EF7A}" destId="{4420B4DF-2712-441B-9480-8A2CB9680716}" srcOrd="0" destOrd="0" parTransId="{67886EEE-E84A-4765-8131-CB678314CE24}" sibTransId="{9808CD52-78F6-485E-A1C4-A03A02F12D92}"/>
    <dgm:cxn modelId="{6A62CB67-BE47-4F42-A5D9-44204F4B4123}" type="presParOf" srcId="{615CC40C-D042-43EE-9D3F-96881FF4BC7B}" destId="{9B58F764-6939-4DFB-A447-EEE06E4909C1}" srcOrd="0" destOrd="0" presId="urn:microsoft.com/office/officeart/2005/8/layout/hierarchy3"/>
    <dgm:cxn modelId="{7794F5C0-2EB2-44A0-B5A0-CAA290D21091}" type="presParOf" srcId="{9B58F764-6939-4DFB-A447-EEE06E4909C1}" destId="{F8606AD7-C68B-4F69-A023-DBA77505E6F3}" srcOrd="0" destOrd="0" presId="urn:microsoft.com/office/officeart/2005/8/layout/hierarchy3"/>
    <dgm:cxn modelId="{4E025D68-709D-46ED-B50C-CC0DAD8088F6}" type="presParOf" srcId="{F8606AD7-C68B-4F69-A023-DBA77505E6F3}" destId="{5950787D-B75E-4E72-AEC4-BA78D3E5DB0F}" srcOrd="0" destOrd="0" presId="urn:microsoft.com/office/officeart/2005/8/layout/hierarchy3"/>
    <dgm:cxn modelId="{0A6670FB-8512-461D-B715-8B0CF1957EF8}" type="presParOf" srcId="{F8606AD7-C68B-4F69-A023-DBA77505E6F3}" destId="{B1097318-5962-47C7-A5A7-2D96EBB38426}" srcOrd="1" destOrd="0" presId="urn:microsoft.com/office/officeart/2005/8/layout/hierarchy3"/>
    <dgm:cxn modelId="{1081C506-7571-4B95-BB02-601E6A9A8174}" type="presParOf" srcId="{9B58F764-6939-4DFB-A447-EEE06E4909C1}" destId="{C893E970-CDD2-44FB-B8A8-B194238F8DC4}" srcOrd="1" destOrd="0" presId="urn:microsoft.com/office/officeart/2005/8/layout/hierarchy3"/>
    <dgm:cxn modelId="{601BCB0B-25CB-436D-816B-C9B1E93A5679}" type="presParOf" srcId="{C893E970-CDD2-44FB-B8A8-B194238F8DC4}" destId="{2D6D102E-A593-4016-941A-FDF820A40AB6}" srcOrd="0" destOrd="0" presId="urn:microsoft.com/office/officeart/2005/8/layout/hierarchy3"/>
    <dgm:cxn modelId="{FD4BB596-259B-4010-A09D-9899744CFCA5}" type="presParOf" srcId="{C893E970-CDD2-44FB-B8A8-B194238F8DC4}" destId="{40002F31-5150-4CE0-AC35-7D009D4371FD}" srcOrd="1" destOrd="0" presId="urn:microsoft.com/office/officeart/2005/8/layout/hierarchy3"/>
    <dgm:cxn modelId="{E731B441-F3F5-4304-AE4D-1098119DDA5F}" type="presParOf" srcId="{C893E970-CDD2-44FB-B8A8-B194238F8DC4}" destId="{D7BE12A0-16D8-447B-9334-0D11FFA32157}" srcOrd="2" destOrd="0" presId="urn:microsoft.com/office/officeart/2005/8/layout/hierarchy3"/>
    <dgm:cxn modelId="{1F9B1FD2-C0E5-4F0A-B27C-C49AC3A972E5}" type="presParOf" srcId="{C893E970-CDD2-44FB-B8A8-B194238F8DC4}" destId="{EDFEB85D-D4D3-4BB8-B51E-9EE411FE63EC}" srcOrd="3" destOrd="0" presId="urn:microsoft.com/office/officeart/2005/8/layout/hierarchy3"/>
    <dgm:cxn modelId="{B4191086-9B0E-426E-9D0D-2A9DAC57DF5C}" type="presParOf" srcId="{615CC40C-D042-43EE-9D3F-96881FF4BC7B}" destId="{B5CB0D45-63A1-42A4-B765-FF6DBF1E537E}" srcOrd="1" destOrd="0" presId="urn:microsoft.com/office/officeart/2005/8/layout/hierarchy3"/>
    <dgm:cxn modelId="{9AAA87A6-6FE4-4FC4-91BF-B68E872BB4BD}" type="presParOf" srcId="{B5CB0D45-63A1-42A4-B765-FF6DBF1E537E}" destId="{CC89DF39-FD43-466A-9137-BE569B2E0167}" srcOrd="0" destOrd="0" presId="urn:microsoft.com/office/officeart/2005/8/layout/hierarchy3"/>
    <dgm:cxn modelId="{A94AAAF1-D9EA-4AB3-9242-4E063696EC71}" type="presParOf" srcId="{CC89DF39-FD43-466A-9137-BE569B2E0167}" destId="{8D6CCDE5-BB90-4E36-937C-9D41775B5EBB}" srcOrd="0" destOrd="0" presId="urn:microsoft.com/office/officeart/2005/8/layout/hierarchy3"/>
    <dgm:cxn modelId="{50FE96D7-A265-44E2-8552-2B5901D33FFC}" type="presParOf" srcId="{CC89DF39-FD43-466A-9137-BE569B2E0167}" destId="{9244D416-E310-44D0-B9FD-8580696ED950}" srcOrd="1" destOrd="0" presId="urn:microsoft.com/office/officeart/2005/8/layout/hierarchy3"/>
    <dgm:cxn modelId="{0A58A96E-91D5-4D3F-BDFC-202C52120C2A}" type="presParOf" srcId="{B5CB0D45-63A1-42A4-B765-FF6DBF1E537E}" destId="{A8F4338C-CCCA-4014-9432-54C09F7D0811}" srcOrd="1" destOrd="0" presId="urn:microsoft.com/office/officeart/2005/8/layout/hierarchy3"/>
    <dgm:cxn modelId="{CF8189A7-E0BB-4B45-AC24-3885CC5EA591}" type="presParOf" srcId="{A8F4338C-CCCA-4014-9432-54C09F7D0811}" destId="{C8C72469-FBBE-402D-A84F-9141CA8FC7A0}" srcOrd="0" destOrd="0" presId="urn:microsoft.com/office/officeart/2005/8/layout/hierarchy3"/>
    <dgm:cxn modelId="{E58BCFEE-FBAD-42EB-9C90-70FCB912FF4D}" type="presParOf" srcId="{A8F4338C-CCCA-4014-9432-54C09F7D0811}" destId="{7561CDA7-5D54-48C4-BDFA-E72949F2239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3FF243-2743-4CCC-B5E9-BD8A272B1C50}" type="doc">
      <dgm:prSet loTypeId="urn:microsoft.com/office/officeart/2005/8/layout/process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5B87AB9-F318-4D59-80F6-46E7C0249B8D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Информационная зона</a:t>
          </a:r>
          <a:endParaRPr lang="ru-RU" sz="2400" b="0" dirty="0"/>
        </a:p>
      </dgm:t>
    </dgm:pt>
    <dgm:pt modelId="{F57D2AA8-DC73-412D-878F-21AFD93C5DCB}" type="parTrans" cxnId="{3E25541E-A3DF-43DE-A2B6-C5D84A95B937}">
      <dgm:prSet/>
      <dgm:spPr/>
      <dgm:t>
        <a:bodyPr/>
        <a:lstStyle/>
        <a:p>
          <a:endParaRPr lang="ru-RU"/>
        </a:p>
      </dgm:t>
    </dgm:pt>
    <dgm:pt modelId="{C7937570-D242-4507-BD8E-B93D95FA1FDF}" type="sibTrans" cxnId="{3E25541E-A3DF-43DE-A2B6-C5D84A95B937}">
      <dgm:prSet/>
      <dgm:spPr/>
      <dgm:t>
        <a:bodyPr/>
        <a:lstStyle/>
        <a:p>
          <a:endParaRPr lang="ru-RU"/>
        </a:p>
      </dgm:t>
    </dgm:pt>
    <dgm:pt modelId="{B0E79D95-9C9F-4C3C-884B-94A31643A585}">
      <dgm:prSet phldrT="[Текст]" custT="1"/>
      <dgm:spPr/>
      <dgm:t>
        <a:bodyPr/>
        <a:lstStyle/>
        <a:p>
          <a:pPr algn="ctr"/>
          <a:r>
            <a:rPr lang="ru-RU" sz="2400" b="1" dirty="0" err="1" smtClean="0">
              <a:latin typeface="Times New Roman" pitchFamily="18" charset="0"/>
              <a:cs typeface="Times New Roman" pitchFamily="18" charset="0"/>
            </a:rPr>
            <a:t>Деятельностно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-экономическая зона</a:t>
          </a:r>
          <a:endParaRPr lang="ru-RU" sz="1800" dirty="0"/>
        </a:p>
      </dgm:t>
    </dgm:pt>
    <dgm:pt modelId="{203427EE-E596-427E-8606-250F7F897F59}" type="parTrans" cxnId="{C39F6EC3-8434-4AED-B655-7EB895B92854}">
      <dgm:prSet/>
      <dgm:spPr/>
      <dgm:t>
        <a:bodyPr/>
        <a:lstStyle/>
        <a:p>
          <a:endParaRPr lang="ru-RU"/>
        </a:p>
      </dgm:t>
    </dgm:pt>
    <dgm:pt modelId="{5C3CBE78-4F93-4AE6-8BF7-7D42628D298B}" type="sibTrans" cxnId="{C39F6EC3-8434-4AED-B655-7EB895B92854}">
      <dgm:prSet/>
      <dgm:spPr/>
      <dgm:t>
        <a:bodyPr/>
        <a:lstStyle/>
        <a:p>
          <a:endParaRPr lang="ru-RU"/>
        </a:p>
      </dgm:t>
    </dgm:pt>
    <dgm:pt modelId="{01178674-4B88-445F-9792-6EB334E4F10B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Занимательно-экономическая зона </a:t>
          </a:r>
          <a:endParaRPr lang="ru-RU" sz="1600" b="1" dirty="0"/>
        </a:p>
      </dgm:t>
    </dgm:pt>
    <dgm:pt modelId="{F3775439-827A-4BBD-97DA-D8FF58D32A6C}" type="parTrans" cxnId="{897CA9B4-389A-4BE6-88ED-B62FA218831F}">
      <dgm:prSet/>
      <dgm:spPr/>
      <dgm:t>
        <a:bodyPr/>
        <a:lstStyle/>
        <a:p>
          <a:endParaRPr lang="ru-RU"/>
        </a:p>
      </dgm:t>
    </dgm:pt>
    <dgm:pt modelId="{73272207-FB3E-4C71-81EE-9CBC5B3AE817}" type="sibTrans" cxnId="{897CA9B4-389A-4BE6-88ED-B62FA218831F}">
      <dgm:prSet/>
      <dgm:spPr/>
      <dgm:t>
        <a:bodyPr/>
        <a:lstStyle/>
        <a:p>
          <a:endParaRPr lang="ru-RU"/>
        </a:p>
      </dgm:t>
    </dgm:pt>
    <dgm:pt modelId="{D7659365-D12A-499F-AD72-779A556228E0}">
      <dgm:prSet custT="1"/>
      <dgm:spPr/>
      <dgm:t>
        <a:bodyPr/>
        <a:lstStyle/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Наборы различных материалов инструментов, приспособления для обеспечения технологического процесса </a:t>
          </a: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endParaRPr lang="ru-RU" sz="5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93715077-D853-461E-B6F5-61A85E0A07D7}" type="parTrans" cxnId="{D0A7C34A-24F8-4295-B8C9-ED09B6A7B794}">
      <dgm:prSet/>
      <dgm:spPr/>
      <dgm:t>
        <a:bodyPr/>
        <a:lstStyle/>
        <a:p>
          <a:endParaRPr lang="ru-RU"/>
        </a:p>
      </dgm:t>
    </dgm:pt>
    <dgm:pt modelId="{6E1949E4-0F07-4EE1-B969-AC709B7EB38C}" type="sibTrans" cxnId="{D0A7C34A-24F8-4295-B8C9-ED09B6A7B794}">
      <dgm:prSet/>
      <dgm:spPr/>
      <dgm:t>
        <a:bodyPr/>
        <a:lstStyle/>
        <a:p>
          <a:endParaRPr lang="ru-RU"/>
        </a:p>
      </dgm:t>
    </dgm:pt>
    <dgm:pt modelId="{11775F00-A2F1-4A46-8FD8-024961B67748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Модели денежных знаков, различных видов валюты, ценников, товаров и др.</a:t>
          </a:r>
          <a:endParaRPr lang="ru-RU" sz="2400" b="1" dirty="0"/>
        </a:p>
      </dgm:t>
    </dgm:pt>
    <dgm:pt modelId="{AB720489-FB42-4356-B5F2-86D62184E984}" type="parTrans" cxnId="{160C59D5-63FD-4076-90C3-F7FE7CCFB2DA}">
      <dgm:prSet/>
      <dgm:spPr/>
      <dgm:t>
        <a:bodyPr/>
        <a:lstStyle/>
        <a:p>
          <a:endParaRPr lang="ru-RU"/>
        </a:p>
      </dgm:t>
    </dgm:pt>
    <dgm:pt modelId="{0EA87A71-A745-49EF-BF9E-9A181EF21AFA}" type="sibTrans" cxnId="{160C59D5-63FD-4076-90C3-F7FE7CCFB2DA}">
      <dgm:prSet/>
      <dgm:spPr/>
      <dgm:t>
        <a:bodyPr/>
        <a:lstStyle/>
        <a:p>
          <a:endParaRPr lang="ru-RU"/>
        </a:p>
      </dgm:t>
    </dgm:pt>
    <dgm:pt modelId="{49BAE07E-F7C1-4A57-A2F7-63DEBA6E5113}" type="pres">
      <dgm:prSet presAssocID="{623FF243-2743-4CCC-B5E9-BD8A272B1C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D474E4-CEAD-4719-8597-1D2B193AE494}" type="pres">
      <dgm:prSet presAssocID="{11775F00-A2F1-4A46-8FD8-024961B67748}" presName="boxAndChildren" presStyleCnt="0"/>
      <dgm:spPr/>
      <dgm:t>
        <a:bodyPr/>
        <a:lstStyle/>
        <a:p>
          <a:endParaRPr lang="ru-RU"/>
        </a:p>
      </dgm:t>
    </dgm:pt>
    <dgm:pt modelId="{87DB1E7D-5854-4427-A096-586ABFE0C1C0}" type="pres">
      <dgm:prSet presAssocID="{11775F00-A2F1-4A46-8FD8-024961B67748}" presName="parentTextBox" presStyleLbl="node1" presStyleIdx="0" presStyleCnt="5"/>
      <dgm:spPr/>
      <dgm:t>
        <a:bodyPr/>
        <a:lstStyle/>
        <a:p>
          <a:endParaRPr lang="ru-RU"/>
        </a:p>
      </dgm:t>
    </dgm:pt>
    <dgm:pt modelId="{FBF8858B-DCFD-4C59-92CC-ADC039A23C2A}" type="pres">
      <dgm:prSet presAssocID="{6E1949E4-0F07-4EE1-B969-AC709B7EB38C}" presName="sp" presStyleCnt="0"/>
      <dgm:spPr/>
      <dgm:t>
        <a:bodyPr/>
        <a:lstStyle/>
        <a:p>
          <a:endParaRPr lang="ru-RU"/>
        </a:p>
      </dgm:t>
    </dgm:pt>
    <dgm:pt modelId="{8EAC4190-D561-4CA0-97B0-773DE6754818}" type="pres">
      <dgm:prSet presAssocID="{D7659365-D12A-499F-AD72-779A556228E0}" presName="arrowAndChildren" presStyleCnt="0"/>
      <dgm:spPr/>
      <dgm:t>
        <a:bodyPr/>
        <a:lstStyle/>
        <a:p>
          <a:endParaRPr lang="ru-RU"/>
        </a:p>
      </dgm:t>
    </dgm:pt>
    <dgm:pt modelId="{E1183419-8C5C-4A10-B014-656939217959}" type="pres">
      <dgm:prSet presAssocID="{D7659365-D12A-499F-AD72-779A556228E0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4DE617FC-218D-4B87-9B91-11EFB15F254A}" type="pres">
      <dgm:prSet presAssocID="{73272207-FB3E-4C71-81EE-9CBC5B3AE817}" presName="sp" presStyleCnt="0"/>
      <dgm:spPr/>
      <dgm:t>
        <a:bodyPr/>
        <a:lstStyle/>
        <a:p>
          <a:endParaRPr lang="ru-RU"/>
        </a:p>
      </dgm:t>
    </dgm:pt>
    <dgm:pt modelId="{E89AA908-72C8-4709-AB62-5EE6B6CA0206}" type="pres">
      <dgm:prSet presAssocID="{01178674-4B88-445F-9792-6EB334E4F10B}" presName="arrowAndChildren" presStyleCnt="0"/>
      <dgm:spPr/>
      <dgm:t>
        <a:bodyPr/>
        <a:lstStyle/>
        <a:p>
          <a:endParaRPr lang="ru-RU"/>
        </a:p>
      </dgm:t>
    </dgm:pt>
    <dgm:pt modelId="{5605F937-711A-4C70-9017-406CD06C1796}" type="pres">
      <dgm:prSet presAssocID="{01178674-4B88-445F-9792-6EB334E4F10B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7568A5B0-EDB9-48F6-A78A-9EFB4199A043}" type="pres">
      <dgm:prSet presAssocID="{5C3CBE78-4F93-4AE6-8BF7-7D42628D298B}" presName="sp" presStyleCnt="0"/>
      <dgm:spPr/>
      <dgm:t>
        <a:bodyPr/>
        <a:lstStyle/>
        <a:p>
          <a:endParaRPr lang="ru-RU"/>
        </a:p>
      </dgm:t>
    </dgm:pt>
    <dgm:pt modelId="{6733AA98-6E86-49CE-B1B9-5EB8D9C77C7F}" type="pres">
      <dgm:prSet presAssocID="{B0E79D95-9C9F-4C3C-884B-94A31643A585}" presName="arrowAndChildren" presStyleCnt="0"/>
      <dgm:spPr/>
      <dgm:t>
        <a:bodyPr/>
        <a:lstStyle/>
        <a:p>
          <a:endParaRPr lang="ru-RU"/>
        </a:p>
      </dgm:t>
    </dgm:pt>
    <dgm:pt modelId="{08820C8C-B7DF-490B-BBA5-0C6401927486}" type="pres">
      <dgm:prSet presAssocID="{B0E79D95-9C9F-4C3C-884B-94A31643A585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58B68A04-4E46-4E50-9030-B05C402E9F50}" type="pres">
      <dgm:prSet presAssocID="{C7937570-D242-4507-BD8E-B93D95FA1FDF}" presName="sp" presStyleCnt="0"/>
      <dgm:spPr/>
      <dgm:t>
        <a:bodyPr/>
        <a:lstStyle/>
        <a:p>
          <a:endParaRPr lang="ru-RU"/>
        </a:p>
      </dgm:t>
    </dgm:pt>
    <dgm:pt modelId="{91706A18-F718-4207-9FC1-9512ED5C3065}" type="pres">
      <dgm:prSet presAssocID="{95B87AB9-F318-4D59-80F6-46E7C0249B8D}" presName="arrowAndChildren" presStyleCnt="0"/>
      <dgm:spPr/>
      <dgm:t>
        <a:bodyPr/>
        <a:lstStyle/>
        <a:p>
          <a:endParaRPr lang="ru-RU"/>
        </a:p>
      </dgm:t>
    </dgm:pt>
    <dgm:pt modelId="{71006DAD-0EEB-46D0-BED0-FCAFBA8253AE}" type="pres">
      <dgm:prSet presAssocID="{95B87AB9-F318-4D59-80F6-46E7C0249B8D}" presName="parentTextArrow" presStyleLbl="node1" presStyleIdx="4" presStyleCnt="5" custLinFactNeighborX="-597" custLinFactNeighborY="-3558"/>
      <dgm:spPr/>
      <dgm:t>
        <a:bodyPr/>
        <a:lstStyle/>
        <a:p>
          <a:endParaRPr lang="ru-RU"/>
        </a:p>
      </dgm:t>
    </dgm:pt>
  </dgm:ptLst>
  <dgm:cxnLst>
    <dgm:cxn modelId="{DCBE29B3-882C-4D71-B5D5-95E88DBC488E}" type="presOf" srcId="{11775F00-A2F1-4A46-8FD8-024961B67748}" destId="{87DB1E7D-5854-4427-A096-586ABFE0C1C0}" srcOrd="0" destOrd="0" presId="urn:microsoft.com/office/officeart/2005/8/layout/process4"/>
    <dgm:cxn modelId="{B983B2CA-572C-4684-BA30-2228170E9B36}" type="presOf" srcId="{95B87AB9-F318-4D59-80F6-46E7C0249B8D}" destId="{71006DAD-0EEB-46D0-BED0-FCAFBA8253AE}" srcOrd="0" destOrd="0" presId="urn:microsoft.com/office/officeart/2005/8/layout/process4"/>
    <dgm:cxn modelId="{9CF84EFF-0325-4826-946F-FE1BF6FB89B0}" type="presOf" srcId="{D7659365-D12A-499F-AD72-779A556228E0}" destId="{E1183419-8C5C-4A10-B014-656939217959}" srcOrd="0" destOrd="0" presId="urn:microsoft.com/office/officeart/2005/8/layout/process4"/>
    <dgm:cxn modelId="{897CA9B4-389A-4BE6-88ED-B62FA218831F}" srcId="{623FF243-2743-4CCC-B5E9-BD8A272B1C50}" destId="{01178674-4B88-445F-9792-6EB334E4F10B}" srcOrd="2" destOrd="0" parTransId="{F3775439-827A-4BBD-97DA-D8FF58D32A6C}" sibTransId="{73272207-FB3E-4C71-81EE-9CBC5B3AE817}"/>
    <dgm:cxn modelId="{D0A7C34A-24F8-4295-B8C9-ED09B6A7B794}" srcId="{623FF243-2743-4CCC-B5E9-BD8A272B1C50}" destId="{D7659365-D12A-499F-AD72-779A556228E0}" srcOrd="3" destOrd="0" parTransId="{93715077-D853-461E-B6F5-61A85E0A07D7}" sibTransId="{6E1949E4-0F07-4EE1-B969-AC709B7EB38C}"/>
    <dgm:cxn modelId="{3E25541E-A3DF-43DE-A2B6-C5D84A95B937}" srcId="{623FF243-2743-4CCC-B5E9-BD8A272B1C50}" destId="{95B87AB9-F318-4D59-80F6-46E7C0249B8D}" srcOrd="0" destOrd="0" parTransId="{F57D2AA8-DC73-412D-878F-21AFD93C5DCB}" sibTransId="{C7937570-D242-4507-BD8E-B93D95FA1FDF}"/>
    <dgm:cxn modelId="{4F700D1C-6B7F-4F21-8541-291E719D3609}" type="presOf" srcId="{623FF243-2743-4CCC-B5E9-BD8A272B1C50}" destId="{49BAE07E-F7C1-4A57-A2F7-63DEBA6E5113}" srcOrd="0" destOrd="0" presId="urn:microsoft.com/office/officeart/2005/8/layout/process4"/>
    <dgm:cxn modelId="{78E5BCC5-A13B-4857-838D-E2D3D2407F8B}" type="presOf" srcId="{B0E79D95-9C9F-4C3C-884B-94A31643A585}" destId="{08820C8C-B7DF-490B-BBA5-0C6401927486}" srcOrd="0" destOrd="0" presId="urn:microsoft.com/office/officeart/2005/8/layout/process4"/>
    <dgm:cxn modelId="{160C59D5-63FD-4076-90C3-F7FE7CCFB2DA}" srcId="{623FF243-2743-4CCC-B5E9-BD8A272B1C50}" destId="{11775F00-A2F1-4A46-8FD8-024961B67748}" srcOrd="4" destOrd="0" parTransId="{AB720489-FB42-4356-B5F2-86D62184E984}" sibTransId="{0EA87A71-A745-49EF-BF9E-9A181EF21AFA}"/>
    <dgm:cxn modelId="{C39F6EC3-8434-4AED-B655-7EB895B92854}" srcId="{623FF243-2743-4CCC-B5E9-BD8A272B1C50}" destId="{B0E79D95-9C9F-4C3C-884B-94A31643A585}" srcOrd="1" destOrd="0" parTransId="{203427EE-E596-427E-8606-250F7F897F59}" sibTransId="{5C3CBE78-4F93-4AE6-8BF7-7D42628D298B}"/>
    <dgm:cxn modelId="{D3E0C6EF-16B1-4E3A-8330-0C65120756DE}" type="presOf" srcId="{01178674-4B88-445F-9792-6EB334E4F10B}" destId="{5605F937-711A-4C70-9017-406CD06C1796}" srcOrd="0" destOrd="0" presId="urn:microsoft.com/office/officeart/2005/8/layout/process4"/>
    <dgm:cxn modelId="{AF9B7148-1293-4071-9E2D-A05A969DBAA4}" type="presParOf" srcId="{49BAE07E-F7C1-4A57-A2F7-63DEBA6E5113}" destId="{BFD474E4-CEAD-4719-8597-1D2B193AE494}" srcOrd="0" destOrd="0" presId="urn:microsoft.com/office/officeart/2005/8/layout/process4"/>
    <dgm:cxn modelId="{B1D3FE0D-24FC-41D5-BCF3-D028038CFA5C}" type="presParOf" srcId="{BFD474E4-CEAD-4719-8597-1D2B193AE494}" destId="{87DB1E7D-5854-4427-A096-586ABFE0C1C0}" srcOrd="0" destOrd="0" presId="urn:microsoft.com/office/officeart/2005/8/layout/process4"/>
    <dgm:cxn modelId="{23BA6C45-7269-44E4-A2D3-B4A499757E64}" type="presParOf" srcId="{49BAE07E-F7C1-4A57-A2F7-63DEBA6E5113}" destId="{FBF8858B-DCFD-4C59-92CC-ADC039A23C2A}" srcOrd="1" destOrd="0" presId="urn:microsoft.com/office/officeart/2005/8/layout/process4"/>
    <dgm:cxn modelId="{8F703CB7-8AB7-4E66-BE84-AE3243C9346F}" type="presParOf" srcId="{49BAE07E-F7C1-4A57-A2F7-63DEBA6E5113}" destId="{8EAC4190-D561-4CA0-97B0-773DE6754818}" srcOrd="2" destOrd="0" presId="urn:microsoft.com/office/officeart/2005/8/layout/process4"/>
    <dgm:cxn modelId="{2DFCE2A3-E3B3-4C48-A19E-28C4187ED3A6}" type="presParOf" srcId="{8EAC4190-D561-4CA0-97B0-773DE6754818}" destId="{E1183419-8C5C-4A10-B014-656939217959}" srcOrd="0" destOrd="0" presId="urn:microsoft.com/office/officeart/2005/8/layout/process4"/>
    <dgm:cxn modelId="{45F6239B-3C76-47AF-AA61-ADE4B3C29093}" type="presParOf" srcId="{49BAE07E-F7C1-4A57-A2F7-63DEBA6E5113}" destId="{4DE617FC-218D-4B87-9B91-11EFB15F254A}" srcOrd="3" destOrd="0" presId="urn:microsoft.com/office/officeart/2005/8/layout/process4"/>
    <dgm:cxn modelId="{71CA84B4-220F-497E-8CC5-1234F06718FD}" type="presParOf" srcId="{49BAE07E-F7C1-4A57-A2F7-63DEBA6E5113}" destId="{E89AA908-72C8-4709-AB62-5EE6B6CA0206}" srcOrd="4" destOrd="0" presId="urn:microsoft.com/office/officeart/2005/8/layout/process4"/>
    <dgm:cxn modelId="{01056F41-12DA-4CB0-BEE8-5F90AA1D51F6}" type="presParOf" srcId="{E89AA908-72C8-4709-AB62-5EE6B6CA0206}" destId="{5605F937-711A-4C70-9017-406CD06C1796}" srcOrd="0" destOrd="0" presId="urn:microsoft.com/office/officeart/2005/8/layout/process4"/>
    <dgm:cxn modelId="{67CFBEC9-EFE8-42AA-814B-6CF97CCD8241}" type="presParOf" srcId="{49BAE07E-F7C1-4A57-A2F7-63DEBA6E5113}" destId="{7568A5B0-EDB9-48F6-A78A-9EFB4199A043}" srcOrd="5" destOrd="0" presId="urn:microsoft.com/office/officeart/2005/8/layout/process4"/>
    <dgm:cxn modelId="{21C064C6-B674-4AF5-AB15-8079098B92C1}" type="presParOf" srcId="{49BAE07E-F7C1-4A57-A2F7-63DEBA6E5113}" destId="{6733AA98-6E86-49CE-B1B9-5EB8D9C77C7F}" srcOrd="6" destOrd="0" presId="urn:microsoft.com/office/officeart/2005/8/layout/process4"/>
    <dgm:cxn modelId="{3AD2B842-052C-4394-965B-789B79B87B1C}" type="presParOf" srcId="{6733AA98-6E86-49CE-B1B9-5EB8D9C77C7F}" destId="{08820C8C-B7DF-490B-BBA5-0C6401927486}" srcOrd="0" destOrd="0" presId="urn:microsoft.com/office/officeart/2005/8/layout/process4"/>
    <dgm:cxn modelId="{DEBD9443-C277-4923-A7A4-964DCE3B02E3}" type="presParOf" srcId="{49BAE07E-F7C1-4A57-A2F7-63DEBA6E5113}" destId="{58B68A04-4E46-4E50-9030-B05C402E9F50}" srcOrd="7" destOrd="0" presId="urn:microsoft.com/office/officeart/2005/8/layout/process4"/>
    <dgm:cxn modelId="{2DB01D81-FC95-47E2-9A2B-27F6CB601DB4}" type="presParOf" srcId="{49BAE07E-F7C1-4A57-A2F7-63DEBA6E5113}" destId="{91706A18-F718-4207-9FC1-9512ED5C3065}" srcOrd="8" destOrd="0" presId="urn:microsoft.com/office/officeart/2005/8/layout/process4"/>
    <dgm:cxn modelId="{9053DAFD-4FFC-4586-BE92-DEEAB10099A0}" type="presParOf" srcId="{91706A18-F718-4207-9FC1-9512ED5C3065}" destId="{71006DAD-0EEB-46D0-BED0-FCAFBA8253A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38585-A4F1-4899-9013-C4D1A589234D}">
      <dsp:nvSpPr>
        <dsp:cNvPr id="0" name=""/>
        <dsp:cNvSpPr/>
      </dsp:nvSpPr>
      <dsp:spPr>
        <a:xfrm>
          <a:off x="4988" y="3316"/>
          <a:ext cx="4025367" cy="149831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дать дошкольникам первичные финансовые и экономические представления;</a:t>
          </a:r>
          <a:endParaRPr lang="ru-RU" sz="1600" kern="1200" dirty="0"/>
        </a:p>
      </dsp:txBody>
      <dsp:txXfrm>
        <a:off x="48872" y="47200"/>
        <a:ext cx="3937599" cy="1410549"/>
      </dsp:txXfrm>
    </dsp:sp>
    <dsp:sp modelId="{3DF33DCC-1A52-4F52-8814-83C843771817}">
      <dsp:nvSpPr>
        <dsp:cNvPr id="0" name=""/>
        <dsp:cNvSpPr/>
      </dsp:nvSpPr>
      <dsp:spPr>
        <a:xfrm>
          <a:off x="4988" y="1900492"/>
          <a:ext cx="1931558" cy="40397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способствовать формированию разумных экономических потребностей, умению соизмерять потребности с реальными возможностями их удовлетворения;</a:t>
          </a:r>
          <a:endParaRPr lang="ru-RU" sz="1600" kern="1200" dirty="0"/>
        </a:p>
      </dsp:txBody>
      <dsp:txXfrm>
        <a:off x="61561" y="1957065"/>
        <a:ext cx="1818412" cy="3926644"/>
      </dsp:txXfrm>
    </dsp:sp>
    <dsp:sp modelId="{C62FF4F8-18E3-4C52-8FAF-E0FB0AD73CB3}">
      <dsp:nvSpPr>
        <dsp:cNvPr id="0" name=""/>
        <dsp:cNvSpPr/>
      </dsp:nvSpPr>
      <dsp:spPr>
        <a:xfrm>
          <a:off x="2098798" y="1900492"/>
          <a:ext cx="1931558" cy="40397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стимулировать мотивацию к бережливости, накоплению, полезным тратам; положить начало формированию финансово-экономического мышления;</a:t>
          </a:r>
          <a:endParaRPr lang="ru-RU" sz="1600" kern="1200" dirty="0"/>
        </a:p>
      </dsp:txBody>
      <dsp:txXfrm>
        <a:off x="2155371" y="1957065"/>
        <a:ext cx="1818412" cy="3926644"/>
      </dsp:txXfrm>
    </dsp:sp>
    <dsp:sp modelId="{8AB6C76C-DE48-451D-86F4-EA2CB9D0CF32}">
      <dsp:nvSpPr>
        <dsp:cNvPr id="0" name=""/>
        <dsp:cNvSpPr/>
      </dsp:nvSpPr>
      <dsp:spPr>
        <a:xfrm>
          <a:off x="4354858" y="3316"/>
          <a:ext cx="6119176" cy="14964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обогатить словарный запас дошкольников основными финансово- экономическими понятиями, соответствующими их возрасту;</a:t>
          </a:r>
          <a:endParaRPr lang="ru-RU" sz="1600" kern="1200" dirty="0"/>
        </a:p>
      </dsp:txBody>
      <dsp:txXfrm>
        <a:off x="4398687" y="47145"/>
        <a:ext cx="6031518" cy="1408761"/>
      </dsp:txXfrm>
    </dsp:sp>
    <dsp:sp modelId="{76ADCFD1-310C-4920-BCE2-C0672CD68EFC}">
      <dsp:nvSpPr>
        <dsp:cNvPr id="0" name=""/>
        <dsp:cNvSpPr/>
      </dsp:nvSpPr>
      <dsp:spPr>
        <a:xfrm>
          <a:off x="4354858" y="1898593"/>
          <a:ext cx="1931558" cy="40397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способствовать формированию основных качеств по умению принятия самостоятельных решений;</a:t>
          </a:r>
          <a:endParaRPr lang="ru-RU" sz="1600" kern="1200" dirty="0"/>
        </a:p>
      </dsp:txBody>
      <dsp:txXfrm>
        <a:off x="4411431" y="1955166"/>
        <a:ext cx="1818412" cy="3926644"/>
      </dsp:txXfrm>
    </dsp:sp>
    <dsp:sp modelId="{D2A9ACCE-E2E0-480A-B86B-ED73CADC0461}">
      <dsp:nvSpPr>
        <dsp:cNvPr id="0" name=""/>
        <dsp:cNvSpPr/>
      </dsp:nvSpPr>
      <dsp:spPr>
        <a:xfrm>
          <a:off x="6448667" y="1898593"/>
          <a:ext cx="1931558" cy="40397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сформировать умение рационально организовывать свою трудовую деятельность;</a:t>
          </a:r>
          <a:endParaRPr lang="ru-RU" sz="1600" kern="1200" dirty="0"/>
        </a:p>
      </dsp:txBody>
      <dsp:txXfrm>
        <a:off x="6505240" y="1955166"/>
        <a:ext cx="1818412" cy="3926644"/>
      </dsp:txXfrm>
    </dsp:sp>
    <dsp:sp modelId="{ED2172A8-4B69-4503-ADA6-40E0F8788C9A}">
      <dsp:nvSpPr>
        <dsp:cNvPr id="0" name=""/>
        <dsp:cNvSpPr/>
      </dsp:nvSpPr>
      <dsp:spPr>
        <a:xfrm>
          <a:off x="8542476" y="1898593"/>
          <a:ext cx="1931558" cy="40397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содействовать формированию позитивной социализации и личностному развитию дошкольника.</a:t>
          </a:r>
          <a:endParaRPr lang="ru-RU" sz="1600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599049" y="1955166"/>
        <a:ext cx="1818412" cy="3926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0787D-B75E-4E72-AEC4-BA78D3E5DB0F}">
      <dsp:nvSpPr>
        <dsp:cNvPr id="0" name=""/>
        <dsp:cNvSpPr/>
      </dsp:nvSpPr>
      <dsp:spPr>
        <a:xfrm>
          <a:off x="1037805" y="1416"/>
          <a:ext cx="3286536" cy="968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побуждение интереса к изучению мира экономики и финансов;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6175" y="29786"/>
        <a:ext cx="3229796" cy="911884"/>
      </dsp:txXfrm>
    </dsp:sp>
    <dsp:sp modelId="{2D6D102E-A593-4016-941A-FDF820A40AB6}">
      <dsp:nvSpPr>
        <dsp:cNvPr id="0" name=""/>
        <dsp:cNvSpPr/>
      </dsp:nvSpPr>
      <dsp:spPr>
        <a:xfrm>
          <a:off x="1366459" y="970040"/>
          <a:ext cx="328653" cy="1401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970"/>
              </a:lnTo>
              <a:lnTo>
                <a:pt x="328653" y="14019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02F31-5150-4CE0-AC35-7D009D4371FD}">
      <dsp:nvSpPr>
        <dsp:cNvPr id="0" name=""/>
        <dsp:cNvSpPr/>
      </dsp:nvSpPr>
      <dsp:spPr>
        <a:xfrm>
          <a:off x="1695113" y="1380858"/>
          <a:ext cx="2629229" cy="1982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уважения к своему и чужому труду, добросовестному отношению к посильному труду, коллективизму в быту, предусматривающему взаимопомощь между членами семьи, друзьями, соседями;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3173" y="1438918"/>
        <a:ext cx="2513109" cy="1866187"/>
      </dsp:txXfrm>
    </dsp:sp>
    <dsp:sp modelId="{D7BE12A0-16D8-447B-9334-0D11FFA32157}">
      <dsp:nvSpPr>
        <dsp:cNvPr id="0" name=""/>
        <dsp:cNvSpPr/>
      </dsp:nvSpPr>
      <dsp:spPr>
        <a:xfrm>
          <a:off x="1366459" y="970040"/>
          <a:ext cx="328653" cy="3625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5575"/>
              </a:lnTo>
              <a:lnTo>
                <a:pt x="328653" y="36255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EB85D-D4D3-4BB8-B51E-9EE411FE63EC}">
      <dsp:nvSpPr>
        <dsp:cNvPr id="0" name=""/>
        <dsp:cNvSpPr/>
      </dsp:nvSpPr>
      <dsp:spPr>
        <a:xfrm>
          <a:off x="1695113" y="3773982"/>
          <a:ext cx="2629229" cy="1643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побуждение к взаимопомощи и поддержке, желанию делиться и отдавать, в случае острой необходимости прийти на помощь ближнему.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3243" y="3822112"/>
        <a:ext cx="2532969" cy="1547008"/>
      </dsp:txXfrm>
    </dsp:sp>
    <dsp:sp modelId="{8D6CCDE5-BB90-4E36-937C-9D41775B5EBB}">
      <dsp:nvSpPr>
        <dsp:cNvPr id="0" name=""/>
        <dsp:cNvSpPr/>
      </dsp:nvSpPr>
      <dsp:spPr>
        <a:xfrm>
          <a:off x="5145976" y="1416"/>
          <a:ext cx="4284065" cy="1643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нравственно-экономических качеств личности: трудолюбия, деловитости, предприимчивости, добросовестности, ответственности и самоконтроля, уверенности в себе, поиска наилучшего выхода из ситуации;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4106" y="49546"/>
        <a:ext cx="4187805" cy="1547008"/>
      </dsp:txXfrm>
    </dsp:sp>
    <dsp:sp modelId="{C8C72469-FBBE-402D-A84F-9141CA8FC7A0}">
      <dsp:nvSpPr>
        <dsp:cNvPr id="0" name=""/>
        <dsp:cNvSpPr/>
      </dsp:nvSpPr>
      <dsp:spPr>
        <a:xfrm>
          <a:off x="5574382" y="1644684"/>
          <a:ext cx="428406" cy="1232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451"/>
              </a:lnTo>
              <a:lnTo>
                <a:pt x="428406" y="123245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1CDA7-5D54-48C4-BDFA-E72949F22395}">
      <dsp:nvSpPr>
        <dsp:cNvPr id="0" name=""/>
        <dsp:cNvSpPr/>
      </dsp:nvSpPr>
      <dsp:spPr>
        <a:xfrm>
          <a:off x="6002789" y="2055501"/>
          <a:ext cx="2629229" cy="1643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воспитание бережного отношения ко всем видам собственности (личной и общественной), семейному и общественному достоянию, материальным ресурсам;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0919" y="2103631"/>
        <a:ext cx="2532969" cy="1547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B1E7D-5854-4427-A096-586ABFE0C1C0}">
      <dsp:nvSpPr>
        <dsp:cNvPr id="0" name=""/>
        <dsp:cNvSpPr/>
      </dsp:nvSpPr>
      <dsp:spPr>
        <a:xfrm>
          <a:off x="0" y="4389920"/>
          <a:ext cx="7920880" cy="7202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Модели денежных знаков, различных видов валюты, ценников, товаров и др.</a:t>
          </a:r>
          <a:endParaRPr lang="ru-RU" sz="2400" b="1" kern="1200" dirty="0"/>
        </a:p>
      </dsp:txBody>
      <dsp:txXfrm>
        <a:off x="0" y="4389920"/>
        <a:ext cx="7920880" cy="720203"/>
      </dsp:txXfrm>
    </dsp:sp>
    <dsp:sp modelId="{E1183419-8C5C-4A10-B014-656939217959}">
      <dsp:nvSpPr>
        <dsp:cNvPr id="0" name=""/>
        <dsp:cNvSpPr/>
      </dsp:nvSpPr>
      <dsp:spPr>
        <a:xfrm rot="10800000">
          <a:off x="0" y="3293051"/>
          <a:ext cx="7920880" cy="1107672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Наборы различных материалов инструментов, приспособления для обеспечения технологического процесса 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3293051"/>
        <a:ext cx="7920880" cy="719732"/>
      </dsp:txXfrm>
    </dsp:sp>
    <dsp:sp modelId="{5605F937-711A-4C70-9017-406CD06C1796}">
      <dsp:nvSpPr>
        <dsp:cNvPr id="0" name=""/>
        <dsp:cNvSpPr/>
      </dsp:nvSpPr>
      <dsp:spPr>
        <a:xfrm rot="10800000">
          <a:off x="0" y="2196182"/>
          <a:ext cx="7920880" cy="1107672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Занимательно-экономическая зона </a:t>
          </a:r>
          <a:endParaRPr lang="ru-RU" sz="1600" b="1" kern="1200" dirty="0"/>
        </a:p>
      </dsp:txBody>
      <dsp:txXfrm rot="10800000">
        <a:off x="0" y="2196182"/>
        <a:ext cx="7920880" cy="719732"/>
      </dsp:txXfrm>
    </dsp:sp>
    <dsp:sp modelId="{08820C8C-B7DF-490B-BBA5-0C6401927486}">
      <dsp:nvSpPr>
        <dsp:cNvPr id="0" name=""/>
        <dsp:cNvSpPr/>
      </dsp:nvSpPr>
      <dsp:spPr>
        <a:xfrm rot="10800000">
          <a:off x="0" y="1099313"/>
          <a:ext cx="7920880" cy="1107672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Times New Roman" pitchFamily="18" charset="0"/>
              <a:cs typeface="Times New Roman" pitchFamily="18" charset="0"/>
            </a:rPr>
            <a:t>Деятельностно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-экономическая зона</a:t>
          </a:r>
          <a:endParaRPr lang="ru-RU" sz="1800" kern="1200" dirty="0"/>
        </a:p>
      </dsp:txBody>
      <dsp:txXfrm rot="10800000">
        <a:off x="0" y="1099313"/>
        <a:ext cx="7920880" cy="719732"/>
      </dsp:txXfrm>
    </dsp:sp>
    <dsp:sp modelId="{71006DAD-0EEB-46D0-BED0-FCAFBA8253AE}">
      <dsp:nvSpPr>
        <dsp:cNvPr id="0" name=""/>
        <dsp:cNvSpPr/>
      </dsp:nvSpPr>
      <dsp:spPr>
        <a:xfrm rot="10800000">
          <a:off x="0" y="0"/>
          <a:ext cx="7920880" cy="1107672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Информационная зона</a:t>
          </a:r>
          <a:endParaRPr lang="ru-RU" sz="2400" b="0" kern="1200" dirty="0"/>
        </a:p>
      </dsp:txBody>
      <dsp:txXfrm rot="10800000">
        <a:off x="0" y="0"/>
        <a:ext cx="7920880" cy="719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56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7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7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17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1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3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7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0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4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new.kiro46.ru/docs/BELOBOKA.pdf" TargetMode="External"/><Relationship Id="rId2" Type="http://schemas.openxmlformats.org/officeDocument/2006/relationships/hyperlink" Target="https://fincult.info/upload/iblock/dc5/economich_vospitanie_doshkolnikov_02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86ds6-nyagan.edusite.ru/DswMedia/5programmayekonomikadetyam-ispr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543" y="1243590"/>
            <a:ext cx="11320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«Финансово-экономическая грамотность дошкольников –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овая задача дошкольного образования ХХ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века»</a:t>
            </a:r>
            <a:endParaRPr lang="ru-RU" sz="28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5679" y="61476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ocdod74.ru/wp-content/uploads/2021/03/format-dlja-sajta-16h9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121" y="3239899"/>
            <a:ext cx="5967142" cy="333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8384" y="114671"/>
            <a:ext cx="8171688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основных воспитательных задач можно выделить:</a:t>
            </a:r>
            <a:endParaRPr lang="ru-RU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8522760"/>
              </p:ext>
            </p:extLst>
          </p:nvPr>
        </p:nvGraphicFramePr>
        <p:xfrm>
          <a:off x="1135888" y="664802"/>
          <a:ext cx="104678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s://w7.pngwing.com/pngs/108/434/png-transparent-check-mark-computer-icons-cheque-green-tick-miscellaneous-logo-internet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1" y="348709"/>
            <a:ext cx="876913" cy="8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3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7593" y="332656"/>
            <a:ext cx="9490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1F0DC9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экономическая среда</a:t>
            </a:r>
            <a:endParaRPr lang="ru-RU" sz="2800" b="1" dirty="0">
              <a:solidFill>
                <a:srgbClr val="1F0DC9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28090400"/>
              </p:ext>
            </p:extLst>
          </p:nvPr>
        </p:nvGraphicFramePr>
        <p:xfrm>
          <a:off x="1967896" y="1000747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198484" y="1312786"/>
            <a:ext cx="8634245" cy="3293158"/>
            <a:chOff x="1768716" y="1321930"/>
            <a:chExt cx="6436680" cy="329315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68716" y="1321930"/>
              <a:ext cx="637202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2060"/>
                </a:buClr>
              </a:pPr>
              <a:r>
                <a:rPr lang="ru-R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Беседы-обсуждения</a:t>
              </a:r>
              <a:endPara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buClr>
                  <a:srgbClr val="002060"/>
                </a:buClr>
              </a:pPr>
              <a:endPara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buClr>
                  <a:srgbClr val="002060"/>
                </a:buClr>
              </a:pPr>
              <a:r>
                <a:rPr lang="ru-R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Чтение сказок, пословиц, поговорок, загадок</a:t>
              </a:r>
              <a:endPara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40198" y="2635093"/>
              <a:ext cx="44773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Сюжетно – 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ролевые, дидактические </a:t>
              </a:r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игры</a:t>
              </a:r>
              <a:endPara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899150" y="3394258"/>
              <a:ext cx="43062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Интеллектуальные</a:t>
              </a:r>
              <a:r>
                <a:rPr lang="ru-RU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игры и развлечения</a:t>
              </a:r>
              <a:endPara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56876" y="4153423"/>
              <a:ext cx="24843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Тематические занятия</a:t>
              </a:r>
              <a:endPara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033663" y="2706488"/>
            <a:ext cx="2800645" cy="2707698"/>
            <a:chOff x="1033663" y="2706488"/>
            <a:chExt cx="2800645" cy="2707698"/>
          </a:xfrm>
        </p:grpSpPr>
        <p:pic>
          <p:nvPicPr>
            <p:cNvPr id="4110" name="Picture 14" descr="https://i.pinimg.com/564x/a8/78/2f/a8782f595ff575f7e86189584163cfd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663" y="2706488"/>
              <a:ext cx="2800645" cy="2280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https://st.depositphotos.com/1745180/2557/i/950/depositphotos_25575997-stock-photo-button-with-piggy-bank-ic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809" y="3849220"/>
              <a:ext cx="1564966" cy="1564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685800" y="310900"/>
            <a:ext cx="1082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ОСНОВ ФИНАНСОВО-ЭКОНОМИЧЕСКОГО ВОСПИТАНИЯ В ОБРАЗОВАТЕЛЬНУЮ ДЕЯТЕЛЬНОСТЬ ПОСРЕДСТВОМ </a:t>
            </a:r>
            <a:r>
              <a:rPr lang="ru-RU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ТЕХНОЛОГИЙ</a:t>
            </a:r>
            <a:endParaRPr lang="ru-RU" b="1" dirty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1707" y="258983"/>
            <a:ext cx="11560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ОСНОВ </a:t>
            </a:r>
            <a:r>
              <a:rPr lang="ru-RU" sz="20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ФИНАНСОВО-ЭКОНОМИЧЕСКОГО </a:t>
            </a:r>
            <a:r>
              <a:rPr lang="ru-RU" sz="2000" b="1" dirty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В ОБРАЗОВАТЕЛЬНУЮ ДЕЯТЕЛЬНОСТЬ ПОСРЕДСТВОМ </a:t>
            </a:r>
            <a:r>
              <a:rPr lang="ru-RU" sz="20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</a:t>
            </a:r>
            <a:r>
              <a:rPr lang="ru-RU" sz="2000" b="1" dirty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9344" y="1647735"/>
            <a:ext cx="10140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(морального выбора; ситуации общения и взаимодействия; проблемные ситуации; игровые ситуации; практические ситуации по интересам детей и др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buClr>
                <a:srgbClr val="002060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Мини-спектакли</a:t>
            </a:r>
          </a:p>
          <a:p>
            <a:pPr>
              <a:buClr>
                <a:srgbClr val="002060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«Клубный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час»</a:t>
            </a:r>
          </a:p>
          <a:p>
            <a:pPr>
              <a:buClr>
                <a:srgbClr val="002060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-игра»</a:t>
            </a:r>
          </a:p>
          <a:p>
            <a:pPr>
              <a:buClr>
                <a:srgbClr val="002060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«промышленный туризм»</a:t>
            </a:r>
          </a:p>
          <a:p>
            <a:pPr>
              <a:buClr>
                <a:srgbClr val="002060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</a:t>
            </a:r>
          </a:p>
          <a:p>
            <a:pPr>
              <a:buClr>
                <a:srgbClr val="002060"/>
              </a:buClr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</a:t>
            </a:r>
          </a:p>
          <a:p>
            <a:pPr>
              <a:buClr>
                <a:srgbClr val="002060"/>
              </a:buClr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Online School, Classes Isometric Vector Illustration Stock Vector -  Illustration of online, internet: 1457484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2" t="6492" r="1992" b="8700"/>
          <a:stretch/>
        </p:blipFill>
        <p:spPr bwMode="auto">
          <a:xfrm>
            <a:off x="12410725" y="5418671"/>
            <a:ext cx="1107155" cy="76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s://us.123rf.com/450wm/lenm/lenm1709/lenm170900269/86270993-illustration-of-stickman-kids-with-piggy-bank-and-savings-jar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61" y="3203667"/>
            <a:ext cx="2797269" cy="26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8515" y="1133541"/>
            <a:ext cx="6415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ЧАСТЬ</a:t>
            </a:r>
            <a:endParaRPr lang="ru-RU" sz="4000" b="1" dirty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w7.pngwing.com/pngs/614/133/png-transparent-curriculum-homeschooling-education-course-school-text-class-curriculu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60" y="2657298"/>
            <a:ext cx="3584448" cy="30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82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iX Цифровая среда детского сада, помощник современного роди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4" y="1700131"/>
            <a:ext cx="5285718" cy="4580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795528" y="323105"/>
            <a:ext cx="1081735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Скажите, кто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участников образовательного процесса должен принимать участие по формированию у детей финансовой грамотности?</a:t>
            </a:r>
            <a:endParaRPr lang="ru-RU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6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18083"/>
            <a:ext cx="1165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какими экономическими понятиями знакомят в дошкольном возрасте?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8056" y="2268373"/>
            <a:ext cx="11301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понятия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(труд, работа, трудовое оборудование, результат труда, индивидуальный труд, коллективный труд, деньги, цена, стоимость и др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Продолжите….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3756" y="346720"/>
            <a:ext cx="541574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«Поиграем»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(Игровые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с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участниками): </a:t>
            </a:r>
            <a:endParaRPr lang="ru-RU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0722" y="1614570"/>
            <a:ext cx="5645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F0D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на раскрытие функций </a:t>
            </a:r>
            <a:r>
              <a:rPr lang="ru-RU" sz="2000" b="1" dirty="0" smtClean="0">
                <a:solidFill>
                  <a:srgbClr val="1F0D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предмета:</a:t>
            </a:r>
            <a:endParaRPr lang="ru-RU" sz="2000" dirty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0166" y="2171206"/>
            <a:ext cx="2421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умеет делать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друзья»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2866" y="2932519"/>
            <a:ext cx="6418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1F0DC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 на нахождение путей развития ситуации</a:t>
            </a:r>
            <a:endParaRPr lang="ru-RU" b="1" dirty="0">
              <a:solidFill>
                <a:srgbClr val="1F0DC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0166" y="3489155"/>
            <a:ext cx="2794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было – чем стало»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0722" y="4102973"/>
            <a:ext cx="9650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F0D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Упражнения на выявления связей между объектами и их ресурсов  «Аукцион»</a:t>
            </a:r>
            <a:endParaRPr lang="ru-RU" sz="2000" dirty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0166" y="4609937"/>
            <a:ext cx="2758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«Необитаемый остров»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3240" y="5116901"/>
            <a:ext cx="2837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"Черное-белое”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392" y="851053"/>
            <a:ext cx="107533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«Два медвежонка».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Топтыжка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продавал мед на рынке. На вырученные деньги он хотел купить малины. Его друг Косолапый продавал малину, чтобы купить липовый мед. Покупателей было на рынке мало, и торговля шла плохо. Медвежата загрустили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Какие решения могут принять медвежата, чтобы оба были довольны?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5848" y="234619"/>
            <a:ext cx="4700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проблемные ситуации</a:t>
            </a:r>
            <a:endParaRPr lang="ru-RU" sz="2400" b="1" dirty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0392" y="2236928"/>
            <a:ext cx="1052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«Где купить?»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Винни Пух получил от Пятачка денежный перевод. Он решил купить холодильник, машину и морковь для Кролика, чтобы ему было чем угостить гостей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Где можно сделать покупки? Чем будет отличаться товар, купленный в разных местах?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0392" y="3315027"/>
            <a:ext cx="106597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«Богатство Буратино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 заработал 100 золотых. Получив деньги, он задумался, как лучше ими распорядиться. «Закопай их в землю», - советует кот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«Лучше купи машину», - перебивает его лиса Алиса. «Не слушай их. Спрячь деньги дома», - говорит пес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Артемон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«А я думаю, лучше всего положить деньги в банк», - размышляет Мальвина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Как вы думаете, чье предложение следует принять Почему?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0392" y="4947124"/>
            <a:ext cx="95945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бюджет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изменится доход семьи, если: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 премию?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Сестра будет учится плохо и не получит стипендию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гости приехала тетя и добавила в доход семьи свою пенсию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Папа купит автомобиль?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4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808" y="624857"/>
            <a:ext cx="11219688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Перечислите книги, фильмы, мультфильмы способствующие развитию финансовой грамотности дошкольников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641926"/>
            <a:ext cx="11411712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Буратино,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Дюймовочка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Бременские музыканты, Ослиные уши, Сказка о золотой рыбке, Сказка о попе и его работнике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Балде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Золушка, Морозко, Цветик –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Семицветик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Конек – Горбунок, Огниво, Кот в сапогах, </a:t>
            </a:r>
            <a:r>
              <a:rPr lang="ru-RU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Фиксики</a:t>
            </a: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Копилка, Сказка о золотом петушке, Фунтик и т.д.</a:t>
            </a: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7517" y="1673542"/>
            <a:ext cx="108630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уровень педагогов в овладении ими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формировании финансовой грамотности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познавательного интереса педагогов, творческого поиска.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2746" y="825509"/>
            <a:ext cx="883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(стажёров).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humbs.dreamstime.com/b/%D0%BA%D0%BE%D0%BC%D0%BC%D0%B5%D1%80%D1%87%D0%B5%D1%81%D0%BA%D0%B0%D1%8F-%D1%81%D1%82%D0%B0%D1%82%D0%B8%D1%81%D1%82%D0%B8%D0%BA%D0%B0-%D0%B8%D0%B0%D0%B3%D1%80%D0%B0%D0%BC%D0%BC-9893919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32" y="3137227"/>
            <a:ext cx="4209360" cy="387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rsoc.tmbreg.ru/images/2017/proficien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699" y="3292827"/>
            <a:ext cx="84392" cy="7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4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6816" y="152323"/>
            <a:ext cx="8138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Назовите, пословицы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поговорки, знакомящие детей с экономическими понятиями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160" y="1106430"/>
            <a:ext cx="6096000" cy="55257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F0D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труде</a:t>
            </a:r>
            <a:endParaRPr lang="ru-RU" sz="2400" dirty="0">
              <a:solidFill>
                <a:srgbClr val="1F0DC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работе и плата.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Кончил дело – гуляй смело.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Терпенье и труд все перетрут.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 кормит, а лень портит.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F0D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деньгах, цене</a:t>
            </a:r>
            <a:endParaRPr lang="ru-RU" sz="2400" dirty="0">
              <a:solidFill>
                <a:srgbClr val="1F0DC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Деньги – не люди, лишними не будут.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 не живет без хлопот.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Получишь доход – явится и расход.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F0D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купле-продаже, товаре</a:t>
            </a:r>
            <a:endParaRPr lang="ru-RU" sz="2400" b="1" dirty="0">
              <a:solidFill>
                <a:srgbClr val="1F0DC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Хороший товар на полке не залежится.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что спрос, на то и цена.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Кота в мешке покупать нельзя.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F0D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бережливости</a:t>
            </a:r>
            <a:endParaRPr lang="ru-RU" sz="2400" dirty="0">
              <a:solidFill>
                <a:srgbClr val="1F0DC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Бережливость лучше богатства.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Бережливая вещь два века живет.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Запас человека не портит.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53200" y="1347079"/>
            <a:ext cx="4693920" cy="3945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F0D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лени</a:t>
            </a:r>
            <a:endParaRPr lang="ru-RU" sz="2400" dirty="0">
              <a:solidFill>
                <a:srgbClr val="1F0DC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Леность наводит на бедность.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Лень до добра не доводит.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F0D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добре</a:t>
            </a:r>
            <a:endParaRPr lang="ru-RU" sz="2400" dirty="0">
              <a:solidFill>
                <a:srgbClr val="1F0DC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Доброго держись, а от худого удались.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Доброе дело само себя хвалит.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1F0DC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жадности и зависти</a:t>
            </a:r>
            <a:endParaRPr lang="ru-RU" sz="2400" b="1" dirty="0">
              <a:solidFill>
                <a:srgbClr val="1F0DC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одну лапу всего не сгребешь.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чужой лодке всегда больше рыбки.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Глаза завидущие, руки загребущие.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Жадность – что река: чем дальше, тем шире.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себе, ни людям.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начение выражения куры не клюют. Денег куры не клюю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756080"/>
            <a:ext cx="3579250" cy="23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5687" y="3234809"/>
            <a:ext cx="2476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Денег куры не клюют</a:t>
            </a:r>
            <a:endParaRPr lang="ru-RU" b="1" i="0" dirty="0">
              <a:solidFill>
                <a:srgbClr val="0066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Как пускать все деньги на ветер и мало зарабатывать - Психология  эффективной жизни - онлайн-журна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1" y="3730823"/>
            <a:ext cx="34575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 них там денег куры не клюют… / Амур.инфо – Информационное агентство  Дальнего Восто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732912"/>
            <a:ext cx="3586162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1223" y="6353003"/>
            <a:ext cx="187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на ветер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 descr="Три знака, которые во второй половине июля будут грести деньги лопатой -  Krasnodar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244" y="756080"/>
            <a:ext cx="3481981" cy="23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eter Diek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51" y="612837"/>
            <a:ext cx="3778250" cy="25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76726" y="6355974"/>
            <a:ext cx="415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имей сто рублей, а имей сто друзей</a:t>
            </a:r>
            <a:endParaRPr lang="ru-RU" b="1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 descr="Не имей 100 рублей, а имей 100 друзей! | Школа юных журналистов «Микс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43" y="3846544"/>
            <a:ext cx="4106258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25169" y="3200340"/>
            <a:ext cx="286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Грести деньги лопатой   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95244" y="146112"/>
            <a:ext cx="3756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Отгадай: Пословицы в картинках</a:t>
            </a:r>
            <a:endParaRPr lang="ru-RU" dirty="0"/>
          </a:p>
        </p:txBody>
      </p:sp>
      <p:pic>
        <p:nvPicPr>
          <p:cNvPr id="1048" name="Picture 24" descr="КОПЕЙКА РУБЛЬ БЕРЕЖЕТ! – Новости Костомукш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68" y="1187769"/>
            <a:ext cx="2254140" cy="169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737361" y="3231118"/>
            <a:ext cx="2745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1400" b="1" i="0" dirty="0" smtClean="0">
                <a:solidFill>
                  <a:srgbClr val="CC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КОПЕЙКА РУБЛЬ БЕРЕЖЕТ!</a:t>
            </a:r>
            <a:endParaRPr lang="ru-RU" sz="1400" b="1" i="0" dirty="0">
              <a:solidFill>
                <a:srgbClr val="CC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0" name="Picture 26" descr="Деньги любят счет. Проверьте, насколько хорошо вы умеете считать? — Банки  Перм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723" y="3948725"/>
            <a:ext cx="3338414" cy="20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Копейка рубль бережет: «Когда есть цель, копить деньги проще» » Новости  Ижевска и Удмуртии, новости России и мира – на сайте Ижлайф все актуальные  новости за сегодн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16" y="833714"/>
            <a:ext cx="3313626" cy="21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216468" y="6222494"/>
            <a:ext cx="2155205" cy="358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ru-RU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 Cyr" panose="02020603050405020304" pitchFamily="18" charset="0"/>
              </a:rPr>
              <a:t>Деньги любят счёт</a:t>
            </a:r>
            <a:endParaRPr lang="ru-RU" b="1" i="0" dirty="0">
              <a:solidFill>
                <a:schemeClr val="accent2">
                  <a:lumMod val="75000"/>
                </a:schemeClr>
              </a:solidFill>
              <a:effectLst/>
              <a:latin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ris2(1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31" y="154425"/>
            <a:ext cx="9290304" cy="5815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61990" y="1810867"/>
            <a:ext cx="9002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 о  б    с   т    в   е   н   </a:t>
            </a:r>
            <a:r>
              <a:rPr lang="ru-RU" sz="4400" dirty="0" err="1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400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   с   т   ь</a:t>
            </a:r>
            <a:endParaRPr lang="ru-RU" sz="4400" dirty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5355" y="523757"/>
            <a:ext cx="913712" cy="525342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44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6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dirty="0" err="1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номик</a:t>
            </a:r>
            <a:r>
              <a:rPr lang="ru-RU" sz="3600" b="1" dirty="0" err="1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698" y="2445931"/>
            <a:ext cx="714811" cy="3465629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800" b="1" dirty="0" err="1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err="1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елка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2130" y="691261"/>
            <a:ext cx="781048" cy="280403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8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1F0DC9"/>
                </a:solidFill>
              </a:rPr>
              <a:t>  </a:t>
            </a:r>
            <a:r>
              <a:rPr lang="ru-RU" sz="32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dirty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6334" y="841399"/>
            <a:ext cx="714811" cy="327320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8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ьги</a:t>
            </a:r>
            <a:endParaRPr lang="ru-RU" sz="3200" b="1" dirty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5922" y="808983"/>
            <a:ext cx="1299266" cy="433349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3200" b="1" dirty="0" err="1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32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давец</a:t>
            </a:r>
            <a:endParaRPr lang="ru-RU" sz="3200" b="1" dirty="0" smtClean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9088947" y="265693"/>
            <a:ext cx="714811" cy="333950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32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</a:t>
            </a:r>
            <a:r>
              <a:rPr lang="ru-RU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</a:t>
            </a:r>
            <a:endParaRPr lang="ru-RU" sz="3200" b="1" dirty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8518" y="154425"/>
            <a:ext cx="2812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ЗАДАНИЕ « Кроссворд 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s04.infourok.ru/uploads/ex/05f3/000eabf2-fc3228d1/img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5"/>
          <a:stretch/>
        </p:blipFill>
        <p:spPr bwMode="auto">
          <a:xfrm>
            <a:off x="457200" y="128015"/>
            <a:ext cx="10853928" cy="651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496" y="841474"/>
            <a:ext cx="11228832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>
              <a:latin typeface="Times New Roman" panose="02020603050405020304" pitchFamily="18" charset="0"/>
            </a:endParaRPr>
          </a:p>
          <a:p>
            <a:pPr marL="285750" marR="181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дошкольников: формирование предпосылок финансовой грамотности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парциальная образовательная программа дошкольного образования Для детей 5–7 лет. Сборник методических материалов к программе. Шатова А.Д., Аксенова Ю.А., Кириллов И.Д., Давыдова В.Е., Мищенко И.С.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fincult.info/upload/iblock/dc5/economich_vospitanie_doshkolnikov_02.pdf</a:t>
            </a:r>
          </a:p>
          <a:p>
            <a:pPr marR="1810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285750" marR="181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Тропинка в экономику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Программа. Методические рекомендации. Конспекты занятий. Шатова А.Д. М. :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Вентана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—Граф, 2015г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образовательная программа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«Клуб маленьких финансистов» от 5 до 7 лет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Муниципальное автономное дошкольное образовательное учреждение детский сад комбинированного вида № 50 «УМКА», г. Домодедово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1810" indent="-285750">
              <a:buFont typeface="Wingdings" panose="05000000000000000000" pitchFamily="2" charset="2"/>
              <a:buChar char="q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Семенкова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Е.В., Стахович Л.В. Образовательная программа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«Азы финансовой культуры для дошкольников»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ВитаПресс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181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Герасименко С.В.,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Маркушевская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Е.А.,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Шайкина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И.П., Назарова И.В. и др. Программа образовательного курса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«Приключения кота Белобока, или экономика для малышей»,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Волгоград, 2015 -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http://new.kiro46.ru/docs/BELOBOKA.pdf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Люнгрин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О.Е., Юрчишина О.И. Модифицированная образовательная программа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–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детям»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«Детский сад общеразвивающего вида с приоритетным осуществлением деятельности по познавательно-речевому направлению развития детей №6 «Рябинка», Ханты-Мансийский автономный округ – Югра, г.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Нягань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 –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600" dirty="0">
              <a:solidFill>
                <a:srgbClr val="1F0D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     </a:t>
            </a:r>
            <a:r>
              <a:rPr lang="en-US" sz="1600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1600" dirty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://86ds6-nyagan.edusite.ru/DswMedia/5programmayekonomikadetyam-ispr.pdf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87200" y="318254"/>
            <a:ext cx="6338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образовательных программ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1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1;p22"/>
          <p:cNvSpPr txBox="1"/>
          <p:nvPr/>
        </p:nvSpPr>
        <p:spPr>
          <a:xfrm>
            <a:off x="956155" y="1523383"/>
            <a:ext cx="4914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pic>
        <p:nvPicPr>
          <p:cNvPr id="4" name="Google Shape;118;p16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1501" y="-55180"/>
            <a:ext cx="11087100" cy="63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31615" y="3085427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«Стратегия повышения финансовой грамотности в РФ на 2017-2023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Утверждена председателем Правительства РФ Д. А. Медведевым от 25 сентября 2017 г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w-dog.ru/wallpapers/15/10/528066524221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051" y="1412931"/>
            <a:ext cx="3126495" cy="137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01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7216" y="2790920"/>
            <a:ext cx="9781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информированность педагогов и родителей  о значимости и необходимости освоения детьми дошкольного возраста основ финансовой грамотности;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системной организационной и профессиональной поддержки педагогов.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905256" y="219462"/>
            <a:ext cx="10222992" cy="235000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51560" y="335203"/>
            <a:ext cx="1090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роблемы,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затрудняющие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реализацию элементов финансовой грамотности в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get-zen_doc/1856150/pub_5e2ae9e7ba281e00ae0d05bb_5e2aec2be3062c00b07484d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01" y="2975208"/>
            <a:ext cx="3285742" cy="198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orage.googleapis.com/images.ratengoods.com/site/public/how-to-calm-your-child-while-you-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264" y="2699744"/>
            <a:ext cx="2965426" cy="19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3628d06a7f6fc85993c6e281dbcba198-l&amp;ref=rim&amp;n=13&amp;w=1080&amp;h=10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41" y="1335023"/>
            <a:ext cx="4471552" cy="44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leverstory.ru/wp-content/uploads/2016/10/7-26-700x7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5" y="1296932"/>
            <a:ext cx="4509643" cy="45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77" y="2079295"/>
            <a:ext cx="4169664" cy="28074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65192" y="444125"/>
            <a:ext cx="6912864" cy="193899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</a:t>
            </a:r>
            <a:r>
              <a:rPr lang="ru-RU" sz="20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хозяина — собственной жизни, своей семьи, страны, человека, способного разбираться как в домашнем хозяйстве, так и в базовых принципах, на которых строятся производственные и товарно-денежные отношения, народное хозяйство страны в целом.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65192" y="3141103"/>
            <a:ext cx="6912864" cy="34778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b="1" dirty="0" smtClean="0">
                <a:solidFill>
                  <a:srgbClr val="1F0D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инансовая грамотность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-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бережливости, деловитости и рационального поведения в отношении простых обменных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ценностной оценки любых результатов труда, будь то товары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правильного представления о финансовом мире, которое сможет помочь ему стать самостоятельным и успешным человеком, принимающим грамотные, взвешенные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 rot="20075742" flipH="1">
            <a:off x="3331390" y="1016551"/>
            <a:ext cx="1210041" cy="60784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1620393" flipH="1">
            <a:off x="3406410" y="5587145"/>
            <a:ext cx="1225101" cy="5704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8179308" y="2453430"/>
            <a:ext cx="416052" cy="61735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2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4248" y="374880"/>
            <a:ext cx="852220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Финансовая грамотность дошкольников – это важно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потому что немногие дети знают цену деньгам, а многие родители, в свою очередь, при воспитании малыша путают понятия, приравнивая деньги к способам манипуляции, а не поощрению, награде за добросовестный труд.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9384" y="4144232"/>
            <a:ext cx="8631936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Финансовая грамотность–это нужно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потому что не раннему финансовому взрослению ребенка способствует, а только лишь помогает вовремя заложить в нем основы того самого грамотного восприятия денег, как важной составляющей жизни любого человека.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685800" y="1371576"/>
            <a:ext cx="1243584" cy="30440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812" y="1759875"/>
            <a:ext cx="4466632" cy="238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7960" y="3504447"/>
            <a:ext cx="3756931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Парциальная программа дошкольного образования Экономическое воспитание дошкольников: формирование предпосылок финансовой грамотности.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детей в возрасте от 5 до 7 лет.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edkabinet.ru/_ld/4/93483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4" y="1309082"/>
            <a:ext cx="2528674" cy="3783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47359" y="894901"/>
            <a:ext cx="3638135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программы 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помочь детям пяти – семи лет  войти в социально – экономическую жизнь , способствовать формированию основ финансовой грамотности у детей данного возраста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922668" y="3666502"/>
            <a:ext cx="1224136" cy="5760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22668" y="1980693"/>
            <a:ext cx="1224136" cy="8353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04" y="1616711"/>
            <a:ext cx="3424269" cy="316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2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68899688"/>
              </p:ext>
            </p:extLst>
          </p:nvPr>
        </p:nvGraphicFramePr>
        <p:xfrm>
          <a:off x="886968" y="914400"/>
          <a:ext cx="10479024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6344" y="0"/>
            <a:ext cx="1144828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уровне развития каждого ребенка следует выделить следующие основные образовательные задачи изучения основ финансовой грамотности: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7.pngwing.com/pngs/108/434/png-transparent-check-mark-computer-icons-cheque-green-tick-miscellaneous-logo-internet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719" y="444221"/>
            <a:ext cx="876913" cy="8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7.pngwing.com/pngs/108/434/png-transparent-check-mark-computer-icons-cheque-green-tick-miscellaneous-logo-internet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081" y="2948249"/>
            <a:ext cx="683175" cy="6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7.pngwing.com/pngs/108/434/png-transparent-check-mark-computer-icons-cheque-green-tick-miscellaneous-logo-internet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61" y="2948249"/>
            <a:ext cx="683175" cy="6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7.pngwing.com/pngs/108/434/png-transparent-check-mark-computer-icons-cheque-green-tick-miscellaneous-logo-internet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85" y="3046616"/>
            <a:ext cx="683175" cy="6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7.pngwing.com/pngs/108/434/png-transparent-check-mark-computer-icons-cheque-green-tick-miscellaneous-logo-internet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009" y="3063860"/>
            <a:ext cx="683175" cy="6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7.pngwing.com/pngs/108/434/png-transparent-check-mark-computer-icons-cheque-green-tick-miscellaneous-logo-internet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745" y="3063861"/>
            <a:ext cx="683175" cy="6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2144</TotalTime>
  <Words>1443</Words>
  <Application>Microsoft Office PowerPoint</Application>
  <PresentationFormat>Произвольный</PresentationFormat>
  <Paragraphs>175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Доу 14</cp:lastModifiedBy>
  <cp:revision>103</cp:revision>
  <dcterms:created xsi:type="dcterms:W3CDTF">2021-11-22T07:07:32Z</dcterms:created>
  <dcterms:modified xsi:type="dcterms:W3CDTF">2022-03-28T00:40:18Z</dcterms:modified>
</cp:coreProperties>
</file>