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6" r:id="rId6"/>
    <p:sldId id="262" r:id="rId7"/>
    <p:sldId id="263" r:id="rId8"/>
    <p:sldId id="268" r:id="rId9"/>
    <p:sldId id="267" r:id="rId10"/>
    <p:sldId id="265" r:id="rId11"/>
    <p:sldId id="269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500_F_11107864_RtzFtLX0NUIiSfTIMqIxULcF6NrEJSWa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3125" t="3125" r="1562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500174"/>
            <a:ext cx="5143536" cy="257176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CC"/>
                </a:solidFill>
                <a:latin typeface="BatangChe" pitchFamily="49" charset="-127"/>
                <a:ea typeface="BatangChe" pitchFamily="49" charset="-127"/>
              </a:rPr>
              <a:t>МБОУ СШ № 3                                            имени </a:t>
            </a:r>
            <a:r>
              <a:rPr lang="ru-RU" sz="1800" b="1" dirty="0" smtClean="0">
                <a:solidFill>
                  <a:srgbClr val="0000CC"/>
                </a:solidFill>
                <a:latin typeface="BatangChe" pitchFamily="49" charset="-127"/>
                <a:ea typeface="BatangChe" pitchFamily="49" charset="-127"/>
              </a:rPr>
              <a:t>А.И.Томилина</a:t>
            </a: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3429000"/>
            <a:ext cx="52149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Отчет                                         о проведении 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Недели туризма - 2019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2786058"/>
            <a:ext cx="42862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BatangChe" pitchFamily="49" charset="-127"/>
                <a:ea typeface="BatangChe" pitchFamily="49" charset="-127"/>
              </a:rPr>
              <a:t>РАЙОННЫЙ КОНКУРС  ТВОРЧЕСКИХ ОТЧЕТОВ</a:t>
            </a:r>
            <a:endParaRPr lang="ru-RU" sz="1600" b="1" dirty="0">
              <a:solidFill>
                <a:srgbClr val="0000CC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istral" pitchFamily="66" charset="0"/>
              </a:rPr>
              <a:t>ТРАДИЦИОННЫЙ   ДЕНЬ    ТУРИ ЗМА – </a:t>
            </a:r>
            <a:r>
              <a:rPr lang="ru-RU" b="1" dirty="0" smtClean="0">
                <a:solidFill>
                  <a:srgbClr val="0000CC"/>
                </a:solidFill>
                <a:latin typeface="Mistral" pitchFamily="66" charset="0"/>
              </a:rPr>
              <a:t>ПЕРВАЯ СУББОТА СЕНТЯБРЯ </a:t>
            </a:r>
            <a:endParaRPr lang="ru-RU" b="1" dirty="0">
              <a:solidFill>
                <a:srgbClr val="0000CC"/>
              </a:solidFill>
              <a:latin typeface="Mistral" pitchFamily="66" charset="0"/>
            </a:endParaRPr>
          </a:p>
        </p:txBody>
      </p:sp>
      <p:pic>
        <p:nvPicPr>
          <p:cNvPr id="5122" name="Picture 2" descr="http://clipart.coolclips.com/480/vectors/tf05034/CoolClips_busi03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4" y="0"/>
            <a:ext cx="1714480" cy="19244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85723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7.09.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2019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50" name="AutoShape 2" descr="https://e.mail.ru/cgi-bin/getattach?file=IMG%2d20190907%2dWA0029.jpg&amp;id=15691400051401908890;0;0&amp;mode=attachment&amp;x-email=svg_mou_sosh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e.mail.ru/cgi-bin/getattach?file=IMG%2d20190907%2dWA0029.jpg&amp;id=15691400051401908890;0;0&amp;mode=attachment&amp;x-email=svg_mou_sosh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Пользователь\Downloads\IMG-20190907-WA002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00372"/>
            <a:ext cx="2500330" cy="1928826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ownloads\IMG-20190907-WA0004[1].jpg"/>
          <p:cNvPicPr>
            <a:picLocks noChangeAspect="1" noChangeArrowheads="1"/>
          </p:cNvPicPr>
          <p:nvPr/>
        </p:nvPicPr>
        <p:blipFill>
          <a:blip r:embed="rId4" cstate="print"/>
          <a:srcRect r="13317"/>
          <a:stretch>
            <a:fillRect/>
          </a:stretch>
        </p:blipFill>
        <p:spPr bwMode="auto">
          <a:xfrm>
            <a:off x="2000232" y="4929198"/>
            <a:ext cx="2571768" cy="1928802"/>
          </a:xfrm>
          <a:prstGeom prst="rect">
            <a:avLst/>
          </a:prstGeom>
          <a:noFill/>
        </p:spPr>
      </p:pic>
      <p:sp>
        <p:nvSpPr>
          <p:cNvPr id="2056" name="AutoShape 8" descr="https://e.mail.ru/cgi-bin/getattach?file=IMG%2d20190907%2dWA0051.jpg&amp;id=15686281530674042122;0;1&amp;mode=attachment&amp;x-email=svg_mou_sosh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Пользователь\Downloads\IMG-20190907-WA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28802"/>
            <a:ext cx="2035965" cy="2714620"/>
          </a:xfrm>
          <a:prstGeom prst="rect">
            <a:avLst/>
          </a:prstGeom>
          <a:noFill/>
        </p:spPr>
      </p:pic>
      <p:sp>
        <p:nvSpPr>
          <p:cNvPr id="2059" name="AutoShape 11" descr="https://zipview.mail.ru/get/47b861397e1551d8bfdcc77e7b775aa1/aeada50b14d42ff36ecb6c905797ce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C:\Users\Пользователь\Desktop\IMG-20190907-WA0015.jpg"/>
          <p:cNvPicPr>
            <a:picLocks noChangeAspect="1" noChangeArrowheads="1"/>
          </p:cNvPicPr>
          <p:nvPr/>
        </p:nvPicPr>
        <p:blipFill>
          <a:blip r:embed="rId6" cstate="print"/>
          <a:srcRect r="5881"/>
          <a:stretch>
            <a:fillRect/>
          </a:stretch>
        </p:blipFill>
        <p:spPr bwMode="auto">
          <a:xfrm>
            <a:off x="0" y="4024378"/>
            <a:ext cx="2000232" cy="2833622"/>
          </a:xfrm>
          <a:prstGeom prst="rect">
            <a:avLst/>
          </a:prstGeom>
          <a:noFill/>
        </p:spPr>
      </p:pic>
      <p:pic>
        <p:nvPicPr>
          <p:cNvPr id="2061" name="Picture 13" descr="C:\Users\Пользователь\Downloads\IMG_46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1142984"/>
            <a:ext cx="2500330" cy="1873541"/>
          </a:xfrm>
          <a:prstGeom prst="rect">
            <a:avLst/>
          </a:prstGeom>
          <a:noFill/>
        </p:spPr>
      </p:pic>
      <p:pic>
        <p:nvPicPr>
          <p:cNvPr id="2062" name="Picture 14" descr="C:\Users\Пользователь\Downloads\IMG_4622.JPG"/>
          <p:cNvPicPr>
            <a:picLocks noChangeAspect="1" noChangeArrowheads="1"/>
          </p:cNvPicPr>
          <p:nvPr/>
        </p:nvPicPr>
        <p:blipFill>
          <a:blip r:embed="rId8" cstate="print"/>
          <a:srcRect t="-1" r="16666"/>
          <a:stretch>
            <a:fillRect/>
          </a:stretch>
        </p:blipFill>
        <p:spPr bwMode="auto">
          <a:xfrm rot="5400000">
            <a:off x="4214822" y="4000492"/>
            <a:ext cx="3143248" cy="2571768"/>
          </a:xfrm>
          <a:prstGeom prst="rect">
            <a:avLst/>
          </a:prstGeom>
          <a:noFill/>
        </p:spPr>
      </p:pic>
      <p:pic>
        <p:nvPicPr>
          <p:cNvPr id="2063" name="Picture 15" descr="C:\Users\Пользователь\Downloads\IMG_5743-09-09-19-03-03.JPG"/>
          <p:cNvPicPr>
            <a:picLocks noChangeAspect="1" noChangeArrowheads="1"/>
          </p:cNvPicPr>
          <p:nvPr/>
        </p:nvPicPr>
        <p:blipFill>
          <a:blip r:embed="rId9" cstate="print">
            <a:lum bright="20000" contrast="40000"/>
          </a:blip>
          <a:srcRect t="24000" r="-10002"/>
          <a:stretch>
            <a:fillRect/>
          </a:stretch>
        </p:blipFill>
        <p:spPr bwMode="auto">
          <a:xfrm>
            <a:off x="4572000" y="2786058"/>
            <a:ext cx="2714644" cy="1357322"/>
          </a:xfrm>
          <a:prstGeom prst="rect">
            <a:avLst/>
          </a:prstGeom>
          <a:noFill/>
        </p:spPr>
      </p:pic>
      <p:pic>
        <p:nvPicPr>
          <p:cNvPr id="2064" name="Picture 16" descr="C:\Users\Пользователь\Downloads\IMG-20190908-WA003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3500438"/>
            <a:ext cx="2071670" cy="1643050"/>
          </a:xfrm>
          <a:prstGeom prst="rect">
            <a:avLst/>
          </a:prstGeom>
          <a:noFill/>
        </p:spPr>
      </p:pic>
      <p:pic>
        <p:nvPicPr>
          <p:cNvPr id="2065" name="Picture 17" descr="C:\Users\Пользователь\Downloads\IMG-20190908-WA0022.jpg"/>
          <p:cNvPicPr>
            <a:picLocks noChangeAspect="1" noChangeArrowheads="1"/>
          </p:cNvPicPr>
          <p:nvPr/>
        </p:nvPicPr>
        <p:blipFill>
          <a:blip r:embed="rId11" cstate="print"/>
          <a:srcRect r="9374" b="-1"/>
          <a:stretch>
            <a:fillRect/>
          </a:stretch>
        </p:blipFill>
        <p:spPr bwMode="auto">
          <a:xfrm>
            <a:off x="7000892" y="5143488"/>
            <a:ext cx="2143108" cy="1714512"/>
          </a:xfrm>
          <a:prstGeom prst="rect">
            <a:avLst/>
          </a:prstGeom>
          <a:noFill/>
        </p:spPr>
      </p:pic>
      <p:pic>
        <p:nvPicPr>
          <p:cNvPr id="2066" name="Picture 18" descr="C:\Users\Пользователь\Downloads\IMG_20190907_103725.jpg"/>
          <p:cNvPicPr>
            <a:picLocks noChangeAspect="1" noChangeArrowheads="1"/>
          </p:cNvPicPr>
          <p:nvPr/>
        </p:nvPicPr>
        <p:blipFill>
          <a:blip r:embed="rId12" cstate="print"/>
          <a:srcRect l="20000"/>
          <a:stretch>
            <a:fillRect/>
          </a:stretch>
        </p:blipFill>
        <p:spPr bwMode="auto">
          <a:xfrm>
            <a:off x="4500562" y="1142984"/>
            <a:ext cx="2500330" cy="1758051"/>
          </a:xfrm>
          <a:prstGeom prst="rect">
            <a:avLst/>
          </a:prstGeom>
          <a:noFill/>
        </p:spPr>
      </p:pic>
      <p:pic>
        <p:nvPicPr>
          <p:cNvPr id="2067" name="Picture 19" descr="C:\Users\Пользователь\Downloads\IMG_20190907_115338.jpg"/>
          <p:cNvPicPr>
            <a:picLocks noChangeAspect="1" noChangeArrowheads="1"/>
          </p:cNvPicPr>
          <p:nvPr/>
        </p:nvPicPr>
        <p:blipFill>
          <a:blip r:embed="rId13" cstate="print">
            <a:lum bright="20000" contrast="40000"/>
          </a:blip>
          <a:srcRect l="24490" t="5669" r="18367"/>
          <a:stretch>
            <a:fillRect/>
          </a:stretch>
        </p:blipFill>
        <p:spPr bwMode="auto">
          <a:xfrm>
            <a:off x="7000892" y="1142984"/>
            <a:ext cx="2143108" cy="2143140"/>
          </a:xfrm>
          <a:prstGeom prst="rect">
            <a:avLst/>
          </a:prstGeom>
          <a:noFill/>
        </p:spPr>
      </p:pic>
      <p:sp>
        <p:nvSpPr>
          <p:cNvPr id="2069" name="AutoShape 21" descr="https://zipview.mail.ru/get/47b861397e1551d8bfdcc77e7b775aa1/aeada50b14d42ff36ecb6c905797ce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66437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МБОУ </a:t>
            </a:r>
            <a:r>
              <a:rPr lang="ru-RU" sz="1600" b="1" dirty="0" smtClean="0"/>
              <a:t>СШ № 3 имени </a:t>
            </a:r>
            <a:r>
              <a:rPr lang="ru-RU" sz="1600" b="1" dirty="0" smtClean="0"/>
              <a:t>А.И.Томилина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МАРШРУТНЫЙ </a:t>
            </a:r>
            <a:r>
              <a:rPr lang="ru-RU" sz="1600" b="1" dirty="0" smtClean="0"/>
              <a:t>ЛИСТ №   </a:t>
            </a:r>
            <a:r>
              <a:rPr lang="ru-RU" sz="1600" b="1" u="sng" dirty="0" smtClean="0"/>
              <a:t>23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на поход выходного дня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Группа  </a:t>
            </a:r>
            <a:r>
              <a:rPr lang="ru-RU" sz="1600" dirty="0" smtClean="0"/>
              <a:t>туристов    </a:t>
            </a:r>
            <a:r>
              <a:rPr lang="ru-RU" sz="1600" u="sng" dirty="0" smtClean="0"/>
              <a:t> 9  </a:t>
            </a:r>
            <a:r>
              <a:rPr lang="ru-RU" sz="1600" dirty="0" smtClean="0"/>
              <a:t>класса </a:t>
            </a:r>
            <a:r>
              <a:rPr lang="ru-RU" sz="1600" u="sng" dirty="0" smtClean="0"/>
              <a:t>В </a:t>
            </a:r>
            <a:r>
              <a:rPr lang="ru-RU" sz="1600" dirty="0" err="1" smtClean="0"/>
              <a:t>в</a:t>
            </a:r>
            <a:r>
              <a:rPr lang="ru-RU" sz="1600" dirty="0" smtClean="0"/>
              <a:t> составе  </a:t>
            </a:r>
            <a:r>
              <a:rPr lang="ru-RU" sz="1600" b="1" u="sng" dirty="0" smtClean="0"/>
              <a:t>17</a:t>
            </a:r>
            <a:r>
              <a:rPr lang="ru-RU" sz="1600" b="1" dirty="0" smtClean="0"/>
              <a:t> </a:t>
            </a:r>
            <a:r>
              <a:rPr lang="ru-RU" sz="1600" dirty="0" smtClean="0"/>
              <a:t> человек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следует </a:t>
            </a:r>
            <a:r>
              <a:rPr lang="ru-RU" sz="1600" dirty="0" smtClean="0"/>
              <a:t>по </a:t>
            </a:r>
            <a:r>
              <a:rPr lang="ru-RU" sz="1600" dirty="0" err="1" smtClean="0"/>
              <a:t>маршруту:</a:t>
            </a:r>
            <a:r>
              <a:rPr lang="ru-RU" sz="1600" dirty="0" err="1" smtClean="0"/>
              <a:t>г</a:t>
            </a:r>
            <a:r>
              <a:rPr lang="ru-RU" sz="1600" dirty="0" smtClean="0"/>
              <a:t>. </a:t>
            </a:r>
            <a:r>
              <a:rPr lang="ru-RU" sz="1600" u="sng" dirty="0" smtClean="0"/>
              <a:t>Советская Гавань – тропа Арсеньева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сроки с     </a:t>
            </a:r>
            <a:r>
              <a:rPr lang="ru-RU" sz="1600" u="sng" dirty="0" smtClean="0"/>
              <a:t>07.09.2019       </a:t>
            </a:r>
            <a:r>
              <a:rPr lang="ru-RU" sz="1600" dirty="0" smtClean="0"/>
              <a:t>по ___________________ 20</a:t>
            </a:r>
            <a:r>
              <a:rPr lang="ru-RU" sz="1600" b="1" dirty="0" smtClean="0"/>
              <a:t>19</a:t>
            </a:r>
            <a:r>
              <a:rPr lang="ru-RU" sz="1600" dirty="0" smtClean="0"/>
              <a:t> г.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План </a:t>
            </a:r>
            <a:r>
              <a:rPr lang="ru-RU" sz="1600" u="sng" dirty="0" smtClean="0"/>
              <a:t>- график движения по </a:t>
            </a:r>
            <a:r>
              <a:rPr lang="ru-RU" sz="1600" u="sng" dirty="0" smtClean="0"/>
              <a:t>маршруту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г. Советская Гавань – Тропа Арсеньева: </a:t>
            </a:r>
            <a:br>
              <a:rPr lang="ru-RU" sz="1600" dirty="0" smtClean="0"/>
            </a:br>
            <a:r>
              <a:rPr lang="ru-RU" sz="1600" dirty="0" smtClean="0"/>
              <a:t>- «Ведьмино»  кольцо  </a:t>
            </a:r>
            <a:br>
              <a:rPr lang="ru-RU" sz="1600" dirty="0" smtClean="0"/>
            </a:br>
            <a:r>
              <a:rPr lang="ru-RU" sz="1600" dirty="0" smtClean="0"/>
              <a:t> - мыс Бакланий</a:t>
            </a:r>
            <a:br>
              <a:rPr lang="ru-RU" sz="1600" dirty="0" smtClean="0"/>
            </a:br>
            <a:r>
              <a:rPr lang="ru-RU" sz="1600" dirty="0" smtClean="0"/>
              <a:t> - бухта </a:t>
            </a:r>
            <a:r>
              <a:rPr lang="ru-RU" sz="1600" dirty="0" smtClean="0"/>
              <a:t>Базарная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Программа  </a:t>
            </a:r>
            <a:r>
              <a:rPr lang="ru-RU" sz="1600" u="sng" dirty="0" smtClean="0"/>
              <a:t>похода</a:t>
            </a:r>
            <a:br>
              <a:rPr lang="ru-RU" sz="1600" u="sng" dirty="0" smtClean="0"/>
            </a:br>
            <a:r>
              <a:rPr lang="ru-RU" sz="1600" dirty="0" smtClean="0"/>
              <a:t>1. Экологический десант</a:t>
            </a:r>
            <a:br>
              <a:rPr lang="ru-RU" sz="1600" dirty="0" smtClean="0"/>
            </a:br>
            <a:r>
              <a:rPr lang="ru-RU" sz="1600" dirty="0" smtClean="0"/>
              <a:t>2. Квест «По тропе»</a:t>
            </a:r>
            <a:br>
              <a:rPr lang="ru-RU" sz="1600" dirty="0" smtClean="0"/>
            </a:br>
            <a:r>
              <a:rPr lang="ru-RU" sz="1600" dirty="0" smtClean="0"/>
              <a:t>3. Альпинистский спуск (бухта "Базарная")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Руководитель   </a:t>
            </a:r>
            <a:r>
              <a:rPr lang="ru-RU" sz="1600" dirty="0" smtClean="0"/>
              <a:t>группы:    </a:t>
            </a:r>
            <a:r>
              <a:rPr lang="ru-RU" sz="1600" u="sng" dirty="0" smtClean="0"/>
              <a:t>Заблотская Н.В. ,   </a:t>
            </a:r>
            <a:r>
              <a:rPr lang="ru-RU" sz="1600" dirty="0" smtClean="0"/>
              <a:t>                                           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Маршрутный лист выдан           </a:t>
            </a:r>
            <a:r>
              <a:rPr lang="ru-RU" sz="1600" u="sng" dirty="0" smtClean="0"/>
              <a:t>06.09.</a:t>
            </a:r>
            <a:r>
              <a:rPr lang="ru-RU" sz="1600" dirty="0" smtClean="0"/>
              <a:t> 20</a:t>
            </a:r>
            <a:r>
              <a:rPr lang="ru-RU" sz="1600" b="1" u="sng" dirty="0" smtClean="0"/>
              <a:t>19 </a:t>
            </a:r>
            <a:r>
              <a:rPr lang="ru-RU" sz="1600" dirty="0" smtClean="0"/>
              <a:t>г.</a:t>
            </a:r>
            <a:r>
              <a:rPr lang="ru-RU" sz="1600" dirty="0" smtClean="0"/>
              <a:t>  </a:t>
            </a:r>
            <a:r>
              <a:rPr lang="ru-RU" sz="1600" b="1" dirty="0" smtClean="0"/>
              <a:t> </a:t>
            </a:r>
            <a:r>
              <a:rPr lang="ru-RU" sz="1600" b="1" u="sng" dirty="0" smtClean="0"/>
              <a:t>МБОУ СШ №3 имени А.И.Томилина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100" dirty="0" smtClean="0"/>
              <a:t>                                                                           </a:t>
            </a:r>
            <a:r>
              <a:rPr lang="ru-RU" sz="1100" dirty="0" smtClean="0"/>
              <a:t>                                              </a:t>
            </a:r>
            <a:r>
              <a:rPr lang="ru-RU" sz="1100" dirty="0" smtClean="0"/>
              <a:t>(наименование проводящей организации)</a:t>
            </a:r>
            <a:br>
              <a:rPr lang="ru-RU" sz="11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800" dirty="0" smtClean="0"/>
              <a:t>М. п.         Директор школы                                        Горшкова Р.В.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i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 </a:t>
            </a:r>
            <a:br>
              <a:rPr lang="ru-RU" sz="1300" dirty="0" smtClean="0"/>
            </a:br>
            <a:r>
              <a:rPr lang="ru-RU" sz="1300" dirty="0" smtClean="0"/>
              <a:t> </a:t>
            </a:r>
            <a:br>
              <a:rPr lang="ru-RU" sz="1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4398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Музейные часы,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посвящённые 95-летию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системы образования в районе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9218" name="Picture 2" descr="http://clipart.coolclips.com/480/vectors/tf05034/CoolClips_busi03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2" y="0"/>
            <a:ext cx="1785950" cy="19477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928670"/>
            <a:ext cx="128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24.09.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2019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220" name="Picture 4" descr="http://lenskraysovet.ru/images/news/2017/ruo-95-1.jpg"/>
          <p:cNvPicPr>
            <a:picLocks noChangeAspect="1" noChangeArrowheads="1"/>
          </p:cNvPicPr>
          <p:nvPr/>
        </p:nvPicPr>
        <p:blipFill>
          <a:blip r:embed="rId3"/>
          <a:srcRect l="21094" t="18382" r="13281" b="8088"/>
          <a:stretch>
            <a:fillRect/>
          </a:stretch>
        </p:blipFill>
        <p:spPr bwMode="auto">
          <a:xfrm>
            <a:off x="4786314" y="1428736"/>
            <a:ext cx="4071966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357818" y="4357694"/>
            <a:ext cx="3357586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Музейные часы,  на которые ребята приглашали ветеранов педагогического труда, прошли </a:t>
            </a:r>
          </a:p>
          <a:p>
            <a:pPr algn="ctr"/>
            <a:r>
              <a:rPr lang="ru-RU" sz="2400" b="1" dirty="0" smtClean="0"/>
              <a:t>в 1-11классах  </a:t>
            </a:r>
            <a:endParaRPr lang="ru-RU" sz="24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 l="8181" t="9091"/>
          <a:stretch>
            <a:fillRect/>
          </a:stretch>
        </p:blipFill>
        <p:spPr bwMode="auto">
          <a:xfrm>
            <a:off x="214282" y="2143116"/>
            <a:ext cx="4810137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depositphotos_78109864-stock-illustration-vector-illustration-with-equipments-for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8229600" cy="1857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МЫ – УЧАСТНИКИ 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Arial Black" pitchFamily="34" charset="0"/>
              </a:rPr>
              <a:t>районных туристско-краеведческих мероприятий</a:t>
            </a:r>
            <a:endParaRPr lang="ru-RU" sz="3600" b="1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 l="21094" t="7219" r="21484"/>
          <a:stretch>
            <a:fillRect/>
          </a:stretch>
        </p:blipFill>
        <p:spPr bwMode="auto">
          <a:xfrm>
            <a:off x="0" y="3609"/>
            <a:ext cx="9144000" cy="685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6357950" cy="5714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Конкурс 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Папа, мама и я - туристская семья»</a:t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2" name="Picture 2" descr="http://clipart.coolclips.com/480/vectors/tf05034/CoolClips_busi037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0"/>
            <a:ext cx="1509633" cy="16430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21.09. 2019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80782"/>
            <a:ext cx="757239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 место – семья Яшковых -  3 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Пользователь\Desktop\hinh-nen-powerpoint-don-sac-de-thuong_0232194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44" t="52688"/>
          <a:stretch>
            <a:fillRect/>
          </a:stretch>
        </p:blipFill>
        <p:spPr bwMode="auto">
          <a:xfrm rot="856240">
            <a:off x="7044814" y="4991790"/>
            <a:ext cx="1899572" cy="18573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57884" y="357166"/>
            <a:ext cx="3286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Спорт в нашей жизни значит немало.</a:t>
            </a:r>
            <a:br>
              <a:rPr lang="ru-RU" sz="1400" dirty="0" smtClean="0"/>
            </a:br>
            <a:r>
              <a:rPr lang="ru-RU" sz="1400" dirty="0" smtClean="0"/>
              <a:t>С детства твердила об этом мне мама.</a:t>
            </a:r>
            <a:br>
              <a:rPr lang="ru-RU" sz="1400" dirty="0" smtClean="0"/>
            </a:br>
            <a:r>
              <a:rPr lang="ru-RU" sz="1400" dirty="0" smtClean="0"/>
              <a:t>В нашей семье мы со спортом дружны.</a:t>
            </a:r>
            <a:br>
              <a:rPr lang="ru-RU" sz="1400" dirty="0" smtClean="0"/>
            </a:br>
            <a:r>
              <a:rPr lang="ru-RU" sz="1400" dirty="0" smtClean="0"/>
              <a:t>Нам состязания очень нужны.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786050" y="1500175"/>
            <a:ext cx="2076427" cy="27146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5512"/>
            <a:ext cx="2786050" cy="47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Туристская эстафета                                         </a:t>
            </a:r>
            <a:r>
              <a:rPr lang="ru-RU" sz="6000" i="1" dirty="0" smtClean="0">
                <a:solidFill>
                  <a:srgbClr val="0000CC"/>
                </a:solidFill>
                <a:latin typeface="Mistral" pitchFamily="66" charset="0"/>
              </a:rPr>
              <a:t>«С рюкзаком по краю...»</a:t>
            </a:r>
            <a:endParaRPr lang="ru-RU" i="1" dirty="0">
              <a:solidFill>
                <a:srgbClr val="0000CC"/>
              </a:solidFill>
              <a:latin typeface="Mistral" pitchFamily="66" charset="0"/>
            </a:endParaRPr>
          </a:p>
        </p:txBody>
      </p:sp>
      <p:pic>
        <p:nvPicPr>
          <p:cNvPr id="3074" name="Picture 2" descr="C:\Users\Пользователь\Desktop\hinh-nen-powerpoint-don-sac-de-thuong_023219487.jpg"/>
          <p:cNvPicPr>
            <a:picLocks noChangeAspect="1" noChangeArrowheads="1"/>
          </p:cNvPicPr>
          <p:nvPr/>
        </p:nvPicPr>
        <p:blipFill>
          <a:blip r:embed="rId4" cstate="print"/>
          <a:srcRect l="64844" t="52688"/>
          <a:stretch>
            <a:fillRect/>
          </a:stretch>
        </p:blipFill>
        <p:spPr bwMode="auto">
          <a:xfrm>
            <a:off x="7244428" y="5000636"/>
            <a:ext cx="1899572" cy="1857364"/>
          </a:xfrm>
          <a:prstGeom prst="rect">
            <a:avLst/>
          </a:prstGeom>
          <a:noFill/>
        </p:spPr>
      </p:pic>
      <p:pic>
        <p:nvPicPr>
          <p:cNvPr id="3076" name="Picture 4" descr="http://clipart.coolclips.com/480/vectors/tf05034/CoolClips_busi037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42844" y="0"/>
            <a:ext cx="2214546" cy="26053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285860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23.09.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2019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6286520"/>
            <a:ext cx="242889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ПРИЗЕРЫ  - 2 место!</a:t>
            </a:r>
            <a:endParaRPr lang="ru-RU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b="3390"/>
          <a:stretch>
            <a:fillRect/>
          </a:stretch>
        </p:blipFill>
        <p:spPr bwMode="auto">
          <a:xfrm>
            <a:off x="4929190" y="1500174"/>
            <a:ext cx="2000264" cy="27146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lum bright="20000" contrast="30000"/>
          </a:blip>
          <a:srcRect b="9484"/>
          <a:stretch>
            <a:fillRect/>
          </a:stretch>
        </p:blipFill>
        <p:spPr bwMode="auto">
          <a:xfrm>
            <a:off x="2786050" y="4286256"/>
            <a:ext cx="2071702" cy="25717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929190" y="4286256"/>
            <a:ext cx="1982386" cy="25717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 cstate="print">
            <a:lum bright="10000" contrast="20000"/>
          </a:blip>
          <a:srcRect l="7018"/>
          <a:stretch>
            <a:fillRect/>
          </a:stretch>
        </p:blipFill>
        <p:spPr bwMode="auto">
          <a:xfrm>
            <a:off x="7072330" y="2214554"/>
            <a:ext cx="1893108" cy="27146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gorod-detstva.ippk.ru/images/events2018/olimp2018.jpg"/>
          <p:cNvPicPr>
            <a:picLocks noChangeAspect="1" noChangeArrowheads="1"/>
          </p:cNvPicPr>
          <p:nvPr/>
        </p:nvPicPr>
        <p:blipFill>
          <a:blip r:embed="rId2"/>
          <a:srcRect t="25000" r="9220"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700089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Муниципальный этап краевой олимпиады </a:t>
            </a:r>
            <a:r>
              <a:rPr lang="ru-RU" sz="2400" dirty="0" smtClean="0"/>
              <a:t>                                        </a:t>
            </a:r>
            <a:r>
              <a:rPr lang="ru-RU" sz="4800" b="1" dirty="0" smtClean="0">
                <a:solidFill>
                  <a:srgbClr val="0000CC"/>
                </a:solidFill>
                <a:latin typeface="Mistral" pitchFamily="66" charset="0"/>
              </a:rPr>
              <a:t>«Знатоки Хабаровского края»</a:t>
            </a:r>
            <a:endParaRPr lang="ru-RU" sz="48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pic>
        <p:nvPicPr>
          <p:cNvPr id="4098" name="Picture 2" descr="http://clipart.coolclips.com/480/vectors/tf05034/CoolClips_busi037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2071702" cy="21292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928670"/>
            <a:ext cx="1357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24.09.2019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715016"/>
            <a:ext cx="81439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Артем Колесников – 11А – 2 место</a:t>
            </a:r>
            <a:endParaRPr lang="ru-RU" sz="3200" b="1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media.istockphoto.com/vectors/sick-crying-baby-with-measles-illustration-vector-id1151304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4769989" cy="49387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Топографическая игра </a:t>
            </a:r>
            <a:r>
              <a:rPr lang="ru-RU" sz="7300" b="1" dirty="0" smtClean="0">
                <a:solidFill>
                  <a:srgbClr val="0000CC"/>
                </a:solidFill>
                <a:latin typeface="Mistral" pitchFamily="66" charset="0"/>
              </a:rPr>
              <a:t>«Юный топограф»</a:t>
            </a:r>
            <a:endParaRPr lang="ru-RU" b="1" dirty="0">
              <a:solidFill>
                <a:srgbClr val="0000CC"/>
              </a:solidFill>
              <a:latin typeface="Mistral" pitchFamily="66" charset="0"/>
            </a:endParaRPr>
          </a:p>
        </p:txBody>
      </p:sp>
      <p:pic>
        <p:nvPicPr>
          <p:cNvPr id="4" name="Picture 2" descr="C:\Users\Пользователь\Desktop\hinh-nen-powerpoint-don-sac-de-thuong_023219487.jpg"/>
          <p:cNvPicPr>
            <a:picLocks noChangeAspect="1" noChangeArrowheads="1"/>
          </p:cNvPicPr>
          <p:nvPr/>
        </p:nvPicPr>
        <p:blipFill>
          <a:blip r:embed="rId3" cstate="print"/>
          <a:srcRect l="64844" t="52688"/>
          <a:stretch>
            <a:fillRect/>
          </a:stretch>
        </p:blipFill>
        <p:spPr bwMode="auto">
          <a:xfrm>
            <a:off x="6786578" y="4929198"/>
            <a:ext cx="1972633" cy="1928802"/>
          </a:xfrm>
          <a:prstGeom prst="rect">
            <a:avLst/>
          </a:prstGeom>
          <a:noFill/>
        </p:spPr>
      </p:pic>
      <p:pic>
        <p:nvPicPr>
          <p:cNvPr id="8194" name="Picture 2" descr="http://clipart.coolclips.com/480/vectors/tf05034/CoolClips_busi037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2844" y="0"/>
            <a:ext cx="2571768" cy="242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14298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25.09.2019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67319">
            <a:off x="138493" y="4834331"/>
            <a:ext cx="899152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     У    НАС     КАРАНТИН  !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5191108" cy="389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643734" cy="5825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Стартовый слёт поисковых отрядов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clipart.coolclips.com/480/vectors/tf05034/CoolClips_busi037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-1"/>
            <a:ext cx="2214546" cy="24606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114298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26.09.2019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s://pp.userapi.com/c639621/v639621327/62345/_GI-6J_vn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785794"/>
            <a:ext cx="3500462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lum bright="10000" contrast="40000"/>
          </a:blip>
          <a:srcRect/>
          <a:stretch>
            <a:fillRect/>
          </a:stretch>
        </p:blipFill>
        <p:spPr bwMode="auto">
          <a:xfrm>
            <a:off x="5500694" y="4071942"/>
            <a:ext cx="338134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6043626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РАЙОННЫЙ ТУРСЛЕТ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clipart.coolclips.com/480/vectors/tf05034/CoolClips_busi03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4" y="0"/>
            <a:ext cx="2042281" cy="19288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714356"/>
            <a:ext cx="1357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27.09.2019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8000"/>
          <a:stretch>
            <a:fillRect/>
          </a:stretch>
        </p:blipFill>
        <p:spPr bwMode="auto">
          <a:xfrm>
            <a:off x="5643570" y="1714488"/>
            <a:ext cx="328611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b="19511"/>
          <a:stretch>
            <a:fillRect/>
          </a:stretch>
        </p:blipFill>
        <p:spPr bwMode="auto">
          <a:xfrm>
            <a:off x="3357554" y="1714488"/>
            <a:ext cx="219667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 t="2438" b="17094"/>
          <a:stretch>
            <a:fillRect/>
          </a:stretch>
        </p:blipFill>
        <p:spPr bwMode="auto">
          <a:xfrm>
            <a:off x="3357554" y="4143380"/>
            <a:ext cx="21972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86116" y="928670"/>
            <a:ext cx="464350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«МЕДВЕДИ» из школы № 3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000240"/>
            <a:ext cx="2857520" cy="46782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Вперед на турслет!</a:t>
            </a:r>
          </a:p>
          <a:p>
            <a:pPr algn="ctr"/>
            <a:r>
              <a:rPr lang="ru-RU" sz="2000" b="1" dirty="0" smtClean="0"/>
              <a:t> Юность нас зовет. </a:t>
            </a:r>
          </a:p>
          <a:p>
            <a:pPr algn="ctr"/>
            <a:r>
              <a:rPr lang="ru-RU" sz="2000" b="1" dirty="0" smtClean="0"/>
              <a:t>И горячий ветер обжигает. Вперед на турслет! </a:t>
            </a:r>
          </a:p>
          <a:p>
            <a:pPr algn="ctr"/>
            <a:r>
              <a:rPr lang="ru-RU" sz="2000" b="1" dirty="0" smtClean="0"/>
              <a:t>И соленый пот </a:t>
            </a:r>
          </a:p>
          <a:p>
            <a:pPr algn="ctr"/>
            <a:r>
              <a:rPr lang="ru-RU" sz="2000" b="1" dirty="0" smtClean="0"/>
              <a:t>По щекам моим ручейком стекает. </a:t>
            </a:r>
          </a:p>
          <a:p>
            <a:pPr algn="ctr"/>
            <a:r>
              <a:rPr lang="ru-RU" sz="2000" b="1" dirty="0" smtClean="0"/>
              <a:t>Вперед на турслет!</a:t>
            </a:r>
          </a:p>
          <a:p>
            <a:pPr algn="ctr"/>
            <a:r>
              <a:rPr lang="ru-RU" sz="2000" b="1" dirty="0" smtClean="0"/>
              <a:t> Дружба нас зовет. </a:t>
            </a:r>
          </a:p>
          <a:p>
            <a:pPr algn="ctr"/>
            <a:r>
              <a:rPr lang="ru-RU" sz="2000" b="1" dirty="0" smtClean="0"/>
              <a:t>Пламя над костром высоко взлетает. </a:t>
            </a:r>
          </a:p>
          <a:p>
            <a:pPr algn="ctr"/>
            <a:r>
              <a:rPr lang="ru-RU" sz="2000" b="1" dirty="0" smtClean="0"/>
              <a:t>Вперед на турслет!</a:t>
            </a:r>
          </a:p>
          <a:p>
            <a:pPr algn="ctr"/>
            <a:r>
              <a:rPr lang="ru-RU" sz="2000" b="1" dirty="0" smtClean="0"/>
              <a:t> Компас нас ведет, </a:t>
            </a:r>
          </a:p>
          <a:p>
            <a:pPr algn="ctr"/>
            <a:r>
              <a:rPr lang="ru-RU" sz="2000" b="1" dirty="0" smtClean="0"/>
              <a:t>А туризм объединяет.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5786454"/>
            <a:ext cx="31432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1место- конкурс эмблем</a:t>
            </a:r>
          </a:p>
          <a:p>
            <a:r>
              <a:rPr lang="ru-RU" b="1" dirty="0" smtClean="0"/>
              <a:t>4место – в командном зачете</a:t>
            </a:r>
            <a:endParaRPr lang="ru-RU" b="1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D6049"/>
              </a:clrFrom>
              <a:clrTo>
                <a:srgbClr val="8D6049">
                  <a:alpha val="0"/>
                </a:srgbClr>
              </a:clrTo>
            </a:clrChange>
            <a:lum bright="30000"/>
          </a:blip>
          <a:srcRect t="20495" b="22628"/>
          <a:stretch>
            <a:fillRect/>
          </a:stretch>
        </p:blipFill>
        <p:spPr bwMode="auto">
          <a:xfrm>
            <a:off x="7929586" y="714356"/>
            <a:ext cx="913738" cy="9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643570" y="178592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НАПРОЛОМ,  СЛОВНО  МЕДВЕДИ,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БЫСТРО  ДВИЖЕМСЯ  К ПОБЕДЕ!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depositphotos_78109864-stock-illustration-vector-illustration-with-equipments-for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8229600" cy="1857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МЫ – организаторы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Arial Black" pitchFamily="34" charset="0"/>
              </a:rPr>
              <a:t> туристско-краеведческих мероприятий</a:t>
            </a:r>
            <a:endParaRPr lang="ru-RU" sz="3600" b="1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205</Words>
  <PresentationFormat>Экран (4:3)</PresentationFormat>
  <Paragraphs>49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МБОУ СШ № 3                                            имени А.И.Томилина  </vt:lpstr>
      <vt:lpstr>МЫ – УЧАСТНИКИ  районных туристско-краеведческих мероприятий</vt:lpstr>
      <vt:lpstr> Конкурс  «Папа, мама и я - туристская семья»   </vt:lpstr>
      <vt:lpstr>Туристская эстафета                                         «С рюкзаком по краю...»</vt:lpstr>
      <vt:lpstr>Муниципальный этап краевой олимпиады                                         «Знатоки Хабаровского края»</vt:lpstr>
      <vt:lpstr>Топографическая игра «Юный топограф»</vt:lpstr>
      <vt:lpstr>Стартовый слёт поисковых отрядов</vt:lpstr>
      <vt:lpstr>РАЙОННЫЙ ТУРСЛЕТ</vt:lpstr>
      <vt:lpstr>МЫ – организаторы  туристско-краеведческих мероприятий</vt:lpstr>
      <vt:lpstr>ТРАДИЦИОННЫЙ   ДЕНЬ    ТУРИ ЗМА – ПЕРВАЯ СУББОТА СЕНТЯБРЯ </vt:lpstr>
      <vt:lpstr>                        МБОУ СШ № 3 имени А.И.Томилина  МАРШРУТНЫЙ ЛИСТ №   23 на поход выходного дня   Группа  туристов     9  класса В в составе  17  человек  следует по маршруту:г. Советская Гавань – тропа Арсеньева  в сроки с     07.09.2019       по ___________________ 2019 г.    План - график движения по маршруту г. Советская Гавань – Тропа Арсеньева:  - «Ведьмино»  кольцо    - мыс Бакланий  - бухта Базарная  Программа  похода 1. Экологический десант 2. Квест «По тропе» 3. Альпинистский спуск (бухта "Базарная")    Руководитель   группы:    Заблотская Н.В. ,                                                        Маршрутный лист выдан           06.09. 2019 г.   МБОУ СШ №3 имени А.И.Томилина                                                                                                                          (наименование проводящей организации)   М. п.         Директор школы                                        Горшкова Р.В.                        </vt:lpstr>
      <vt:lpstr>Музейные часы,  посвящённые 95-летию  системы образования в районе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СШ № 3                                            имени А.И.Томилина  </dc:title>
  <dc:creator>Валентина</dc:creator>
  <cp:lastModifiedBy>Пользователь</cp:lastModifiedBy>
  <cp:revision>66</cp:revision>
  <dcterms:created xsi:type="dcterms:W3CDTF">2019-09-30T22:09:20Z</dcterms:created>
  <dcterms:modified xsi:type="dcterms:W3CDTF">2019-10-01T05:56:39Z</dcterms:modified>
</cp:coreProperties>
</file>