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3" r:id="rId3"/>
    <p:sldId id="264" r:id="rId4"/>
    <p:sldId id="265" r:id="rId5"/>
    <p:sldId id="266" r:id="rId6"/>
    <p:sldId id="270" r:id="rId7"/>
    <p:sldId id="268" r:id="rId8"/>
    <p:sldId id="267" r:id="rId9"/>
    <p:sldId id="269" r:id="rId10"/>
    <p:sldId id="271" r:id="rId11"/>
    <p:sldId id="27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4"/>
            <p14:sldId id="265"/>
            <p14:sldId id="266"/>
            <p14:sldId id="270"/>
            <p14:sldId id="268"/>
            <p14:sldId id="267"/>
            <p14:sldId id="269"/>
            <p14:sldId id="271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000"/>
    <a:srgbClr val="3A5896"/>
    <a:srgbClr val="F3F0ED"/>
    <a:srgbClr val="E1DAD2"/>
    <a:srgbClr val="FEFEFE"/>
    <a:srgbClr val="C1C9CD"/>
    <a:srgbClr val="7C96A3"/>
    <a:srgbClr val="FFFFFF"/>
    <a:srgbClr val="003374"/>
    <a:srgbClr val="385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165" autoAdjust="0"/>
  </p:normalViewPr>
  <p:slideViewPr>
    <p:cSldViewPr snapToGrid="0"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ligra.ru/" TargetMode="External"/><Relationship Id="rId2" Type="http://schemas.openxmlformats.org/officeDocument/2006/relationships/hyperlink" Target="https://dni-fg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&#1084;&#1086;&#1080;&#1092;&#1080;&#1085;&#1072;&#1085;&#1089;&#1099;.&#1088;&#1092;/den-finzozhznanij/materialy-dlya-provedeniya-urokov-2023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61366" y="1847461"/>
            <a:ext cx="5390348" cy="3496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Реализация муниципального комплекса мер по формированию и оценке функциональной грамотности обучающихся </a:t>
            </a:r>
          </a:p>
          <a:p>
            <a:r>
              <a:rPr lang="ru-RU" sz="32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в 2023-2024 учебном году</a:t>
            </a:r>
            <a:endParaRPr lang="en-US" sz="32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3949" b="4376"/>
          <a:stretch/>
        </p:blipFill>
        <p:spPr>
          <a:xfrm>
            <a:off x="666750" y="332985"/>
            <a:ext cx="2400300" cy="20958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173" y="163207"/>
            <a:ext cx="8065826" cy="151546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Весенняя сессия онлайн-уроков и ДОЛ-игр по финансовой грамотности с 24 января по 19 апреля 2024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4" y="1678675"/>
            <a:ext cx="8679975" cy="5008728"/>
          </a:xfrm>
        </p:spPr>
        <p:txBody>
          <a:bodyPr>
            <a:normAutofit/>
          </a:bodyPr>
          <a:lstStyle/>
          <a:p>
            <a:pPr>
              <a:lnSpc>
                <a:spcPts val="336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</a:rPr>
              <a:t>Онлайн-уроки финансовой </a:t>
            </a:r>
            <a:r>
              <a:rPr lang="ru-RU" dirty="0" smtClean="0">
                <a:solidFill>
                  <a:srgbClr val="00B050"/>
                </a:solidFill>
              </a:rPr>
              <a:t>грамотности</a:t>
            </a:r>
          </a:p>
          <a:p>
            <a:pPr marL="0" indent="0">
              <a:lnSpc>
                <a:spcPts val="3360"/>
              </a:lnSpc>
              <a:buNone/>
            </a:pPr>
            <a:r>
              <a:rPr lang="ru-RU" dirty="0"/>
              <a:t>материалы размещены на сайте: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dni-fg.ru</a:t>
            </a:r>
            <a:r>
              <a:rPr lang="ru-RU" dirty="0" smtClean="0"/>
              <a:t> 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</a:rPr>
              <a:t>"Игры по финансовой грамотности (doligra.ru)"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doligra.ru</a:t>
            </a:r>
            <a:r>
              <a:rPr lang="ru-RU" dirty="0" smtClean="0"/>
              <a:t> </a:t>
            </a:r>
            <a:r>
              <a:rPr lang="ru-RU" dirty="0"/>
              <a:t>единая страница помощи с </a:t>
            </a:r>
            <a:r>
              <a:rPr lang="ru-RU" dirty="0" smtClean="0"/>
              <a:t>ответами </a:t>
            </a:r>
            <a:r>
              <a:rPr lang="ru-RU" dirty="0"/>
              <a:t>на часто задаваемые </a:t>
            </a:r>
            <a:r>
              <a:rPr lang="ru-RU" dirty="0" smtClean="0"/>
              <a:t>вопросы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М</a:t>
            </a:r>
            <a:r>
              <a:rPr lang="ru-RU" dirty="0" smtClean="0"/>
              <a:t>етодические </a:t>
            </a:r>
            <a:r>
              <a:rPr lang="ru-RU" dirty="0"/>
              <a:t>материалы для проведения открытых уроков и занятий по финансовой грамотности</a:t>
            </a:r>
            <a:r>
              <a:rPr lang="ru-RU" dirty="0" smtClean="0"/>
              <a:t> </a:t>
            </a:r>
            <a:r>
              <a:rPr lang="ru-RU" u="sng" dirty="0">
                <a:hlinkClick r:id="rId4"/>
              </a:rPr>
              <a:t>https://моифинансы.рф/den-finzozhznanij/materialy-dlya-provedeniya-urokov-2023</a:t>
            </a:r>
            <a:r>
              <a:rPr lang="ru-RU" u="sng" dirty="0" smtClean="0">
                <a:hlinkClick r:id="rId4"/>
              </a:rPr>
              <a:t>/</a:t>
            </a:r>
            <a:r>
              <a:rPr lang="ru-RU" u="sng" dirty="0" smtClean="0"/>
              <a:t>  (</a:t>
            </a:r>
            <a:r>
              <a:rPr lang="ru-RU" dirty="0"/>
              <a:t>образовательно-просветительском портале </a:t>
            </a:r>
            <a:r>
              <a:rPr lang="ru-RU" dirty="0" err="1" smtClean="0"/>
              <a:t>Моифинансы.рф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63208"/>
            <a:ext cx="8648700" cy="6749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Мониторинг участия школьников в мероприятиях, развивающих финансовую грамотность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66" t="26907" r="58947" b="14604"/>
          <a:stretch/>
        </p:blipFill>
        <p:spPr>
          <a:xfrm>
            <a:off x="333375" y="914018"/>
            <a:ext cx="8534400" cy="580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8418072" cy="99874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Мониторинг участия школьников в мероприятиях,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развивающих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финансовую грамотность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9738" t="23251" r="61204" b="36714"/>
          <a:stretch/>
        </p:blipFill>
        <p:spPr bwMode="auto">
          <a:xfrm>
            <a:off x="142876" y="1295399"/>
            <a:ext cx="8820150" cy="5305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3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1799017" y="2265382"/>
            <a:ext cx="6140450" cy="669124"/>
            <a:chOff x="1440" y="2072"/>
            <a:chExt cx="3868" cy="308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440" y="2072"/>
              <a:ext cx="3868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ln/>
                  <a:solidFill>
                    <a:srgbClr val="92D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ea typeface="+mj-ea"/>
                  <a:cs typeface="+mj-cs"/>
                </a:rPr>
                <a:t>Диагностические работы в 8-9 классах</a:t>
              </a:r>
              <a:endParaRPr lang="en-US" sz="2800" b="1" dirty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+mj-ea"/>
                <a:cs typeface="+mj-cs"/>
              </a:endParaRPr>
            </a:p>
          </p:txBody>
        </p:sp>
      </p:grp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1799017" y="3344449"/>
            <a:ext cx="6395549" cy="923122"/>
            <a:chOff x="1529" y="3114"/>
            <a:chExt cx="3460" cy="400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 flipV="1">
              <a:off x="1529" y="3499"/>
              <a:ext cx="2662" cy="1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gray">
            <a:xfrm>
              <a:off x="1529" y="3114"/>
              <a:ext cx="346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ln/>
                  <a:solidFill>
                    <a:srgbClr val="92D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ea typeface="+mj-ea"/>
                  <a:cs typeface="+mj-cs"/>
                </a:rPr>
                <a:t>Участие в Дол-играх</a:t>
              </a:r>
              <a:endParaRPr lang="en-US" sz="2800" b="1" dirty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+mj-ea"/>
                <a:cs typeface="+mj-cs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799017" y="4567463"/>
            <a:ext cx="6981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+mj-ea"/>
                <a:cs typeface="+mj-cs"/>
              </a:rPr>
              <a:t>Онлайн-уроки по финансовой грамотности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7709" y="727460"/>
            <a:ext cx="6180422" cy="1127980"/>
          </a:xfrm>
        </p:spPr>
        <p:txBody>
          <a:bodyPr>
            <a:noAutofit/>
          </a:bodyPr>
          <a:lstStyle/>
          <a:p>
            <a:r>
              <a:rPr lang="ru-RU" sz="32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Основные мероприятия  </a:t>
            </a:r>
            <a:r>
              <a:rPr lang="ru-RU" sz="32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/>
            </a:r>
            <a:br>
              <a:rPr lang="ru-RU" sz="32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32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 обучающимися </a:t>
            </a:r>
            <a:r>
              <a:rPr lang="ru-RU" sz="32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 1 полугодии</a:t>
            </a:r>
          </a:p>
        </p:txBody>
      </p:sp>
      <p:grpSp>
        <p:nvGrpSpPr>
          <p:cNvPr id="52" name="Group 17"/>
          <p:cNvGrpSpPr>
            <a:grpSpLocks/>
          </p:cNvGrpSpPr>
          <p:nvPr/>
        </p:nvGrpSpPr>
        <p:grpSpPr bwMode="auto">
          <a:xfrm>
            <a:off x="1799364" y="4508865"/>
            <a:ext cx="4800252" cy="700177"/>
            <a:chOff x="1441" y="3272"/>
            <a:chExt cx="3023" cy="308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566333"/>
            <a:ext cx="1607195" cy="139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951" y="672860"/>
            <a:ext cx="7290398" cy="9661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Статистика участия в диагностических работах в 8-9 классах</a:t>
            </a:r>
            <a:endParaRPr lang="ru-RU" sz="32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764201"/>
              </p:ext>
            </p:extLst>
          </p:nvPr>
        </p:nvGraphicFramePr>
        <p:xfrm>
          <a:off x="116541" y="1500993"/>
          <a:ext cx="8919885" cy="5231500"/>
        </p:xfrm>
        <a:graphic>
          <a:graphicData uri="http://schemas.openxmlformats.org/drawingml/2006/table">
            <a:tbl>
              <a:tblPr/>
              <a:tblGrid>
                <a:gridCol w="2279327"/>
                <a:gridCol w="1351379"/>
                <a:gridCol w="1358687"/>
                <a:gridCol w="1364007"/>
                <a:gridCol w="1292217"/>
                <a:gridCol w="1274268"/>
              </a:tblGrid>
              <a:tr h="42700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 этап</a:t>
                      </a:r>
                      <a:endParaRPr lang="ru-RU" sz="18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6900"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Образовательная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выданных доступов к работам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выполненных работ обучающимися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 выполненных работ обучающимися (%)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проверенных учителями работ обучающихся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 проверенных учителями работ (%)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"Средняя школа №1"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77,10%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35,64%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93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"Основная школа № 2"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73,49%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96,72%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473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"Средняя школа № 3 имени А.И. Томилина"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78,38%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93,10%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93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"Средняя школа № 5"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77,78%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83,67%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"Средняя школа № 6"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90,28%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89,23%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93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"Основная школа № 8"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93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"Основная школа № 12"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9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"Основная школа № 14"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9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"Средняя школа № 15"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93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"Средняя школа № 16"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94,93%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99,24%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67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по району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1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951" y="672860"/>
            <a:ext cx="7290398" cy="966158"/>
          </a:xfrm>
        </p:spPr>
        <p:txBody>
          <a:bodyPr>
            <a:noAutofit/>
          </a:bodyPr>
          <a:lstStyle/>
          <a:p>
            <a:r>
              <a:rPr lang="ru-RU" sz="32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Статистика участия в диагностических работах в 8-9 </a:t>
            </a:r>
            <a:r>
              <a:rPr lang="ru-RU" sz="32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классах</a:t>
            </a:r>
            <a:endParaRPr lang="ru-RU" sz="32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725940"/>
              </p:ext>
            </p:extLst>
          </p:nvPr>
        </p:nvGraphicFramePr>
        <p:xfrm>
          <a:off x="107575" y="1639018"/>
          <a:ext cx="8964706" cy="5084510"/>
        </p:xfrm>
        <a:graphic>
          <a:graphicData uri="http://schemas.openxmlformats.org/drawingml/2006/table">
            <a:tbl>
              <a:tblPr/>
              <a:tblGrid>
                <a:gridCol w="4632733"/>
                <a:gridCol w="1443991"/>
                <a:gridCol w="1443991"/>
                <a:gridCol w="1443991"/>
              </a:tblGrid>
              <a:tr h="39725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 этап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338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Образовательная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выполненных работ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проверенных учителями работ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 проверенных работ (%) от выполненных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"Средняя школа №1"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"Основная школа № 2"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4452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"Средняя школа № 3 имени А.И. Томилина"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"Средняя школа № 5"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"Средняя школа № 6"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"Основная школа № 8"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"Основная школа № 12"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0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"Основная школа № 14"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0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"Средняя школа № 15"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"Средняя школа № 16"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576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по району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6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951" y="270588"/>
            <a:ext cx="7290398" cy="99837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Статистика участия в диагностических работах в 8-9 классах</a:t>
            </a:r>
            <a:endParaRPr lang="ru-RU" sz="32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075082"/>
              </p:ext>
            </p:extLst>
          </p:nvPr>
        </p:nvGraphicFramePr>
        <p:xfrm>
          <a:off x="429207" y="1268964"/>
          <a:ext cx="8602825" cy="5598087"/>
        </p:xfrm>
        <a:graphic>
          <a:graphicData uri="http://schemas.openxmlformats.org/drawingml/2006/table">
            <a:tbl>
              <a:tblPr/>
              <a:tblGrid>
                <a:gridCol w="2356712"/>
                <a:gridCol w="1252519"/>
                <a:gridCol w="1252519"/>
                <a:gridCol w="1170116"/>
                <a:gridCol w="1236038"/>
                <a:gridCol w="1334921"/>
              </a:tblGrid>
              <a:tr h="48854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3 этап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Образовательная организация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выданных доступов к работам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выполненных работ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 выполненных работ  (%)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проверенных работ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 проверенных  работ (%) от выполненных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58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"Средняя школа №1"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500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"Основная школа № 2"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0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"Средняя школа № 3 имени А.И. Томилина"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500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"Средняя школа № 5"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500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"Средняя школа № 6"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500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"Основная школа № 8"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500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"Основная школа № 12"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50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"Основная школа № 14"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50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"Средняя школа № 15"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3500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"Средняя школа № 16"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3629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по району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5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476249" y="163208"/>
            <a:ext cx="8543925" cy="7321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Участие школ края в онлайн - проектах по финансовой грамотности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ОСЕННЯЯ СЕССИЯ 2023 ГОДА   </a:t>
            </a:r>
            <a:r>
              <a:rPr lang="ru-RU" sz="2000" b="1" dirty="0" smtClean="0">
                <a:solidFill>
                  <a:srgbClr val="C00000"/>
                </a:solidFill>
                <a:latin typeface="Franklin Gothic Medium" panose="020B0603020102020204" pitchFamily="34" charset="0"/>
              </a:rPr>
              <a:t>19 сентября – 15 декабря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(на 1 декабря)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069" t="15328" r="7472" b="29161"/>
          <a:stretch/>
        </p:blipFill>
        <p:spPr bwMode="auto">
          <a:xfrm>
            <a:off x="85726" y="1009650"/>
            <a:ext cx="9058274" cy="5753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96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6941" y="163208"/>
            <a:ext cx="5198408" cy="27606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Участие в онлайн-уроках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111874"/>
              </p:ext>
            </p:extLst>
          </p:nvPr>
        </p:nvGraphicFramePr>
        <p:xfrm>
          <a:off x="779929" y="638173"/>
          <a:ext cx="8202706" cy="6096003"/>
        </p:xfrm>
        <a:graphic>
          <a:graphicData uri="http://schemas.openxmlformats.org/drawingml/2006/table">
            <a:tbl>
              <a:tblPr/>
              <a:tblGrid>
                <a:gridCol w="2289128"/>
                <a:gridCol w="1123367"/>
                <a:gridCol w="951076"/>
                <a:gridCol w="1677180"/>
                <a:gridCol w="1186956"/>
                <a:gridCol w="974999"/>
              </a:tblGrid>
              <a:tr h="46624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ОУ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дата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ОУ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дата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6 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25.09.2023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16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26.10.2023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94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26.09.2023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14.11.2023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94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02.10.2023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08.11.2023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94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29.11.2023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94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ОШ № 12 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04.10.2023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5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08.12.2023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94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04.10.2023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11.12.2023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94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12.12.2023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14.12.2023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94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3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ОШ № 8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10.10.2023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15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11.12.2023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94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10.10.2023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21.09.2023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94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27.11.2023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94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12.10.2023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02.10.2023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94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17.11.2023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700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14.12.2023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ОШ № 14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15.12.2023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94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05.12.2023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94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24.11.2023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24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3 имени А.И. Томилина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10.11.2023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94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18.10.2023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94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13.10.2023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9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7581" marR="7581" marT="7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району</a:t>
                      </a:r>
                    </a:p>
                  </a:txBody>
                  <a:tcPr marL="7581" marR="7581" marT="7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ОУ</a:t>
                      </a:r>
                    </a:p>
                  </a:txBody>
                  <a:tcPr marL="7581" marR="7581" marT="7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</a:p>
                  </a:txBody>
                  <a:tcPr marL="7581" marR="7581" marT="7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1" marR="7581" marT="7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8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427" y="73561"/>
            <a:ext cx="7886698" cy="240204"/>
          </a:xfrm>
        </p:spPr>
        <p:txBody>
          <a:bodyPr>
            <a:noAutofit/>
          </a:bodyPr>
          <a:lstStyle/>
          <a:p>
            <a:r>
              <a:rPr lang="ru-RU" sz="2000" dirty="0" smtClean="0"/>
              <a:t>                                                                          </a:t>
            </a:r>
            <a:r>
              <a:rPr lang="ru-RU" sz="20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Участие </a:t>
            </a:r>
            <a:r>
              <a:rPr lang="ru-RU" sz="20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 Дол-играх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090982"/>
              </p:ext>
            </p:extLst>
          </p:nvPr>
        </p:nvGraphicFramePr>
        <p:xfrm>
          <a:off x="628650" y="313773"/>
          <a:ext cx="8451476" cy="6558605"/>
        </p:xfrm>
        <a:graphic>
          <a:graphicData uri="http://schemas.openxmlformats.org/drawingml/2006/table">
            <a:tbl>
              <a:tblPr/>
              <a:tblGrid>
                <a:gridCol w="666750"/>
                <a:gridCol w="753993"/>
                <a:gridCol w="1779443"/>
                <a:gridCol w="790789"/>
                <a:gridCol w="1133992"/>
                <a:gridCol w="773396"/>
                <a:gridCol w="2000696"/>
                <a:gridCol w="552417"/>
              </a:tblGrid>
              <a:tr h="4103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ОУ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дата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Название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кол-во участников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ОУ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дата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Название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кол-во участников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05"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Личные финансы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ОШ № 12 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Шаги к успеху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05.12.2023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Личные финансы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2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СШ </a:t>
                      </a:r>
                      <a:r>
                        <a:rPr lang="ru-RU" sz="9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№ 16</a:t>
                      </a:r>
                      <a:endParaRPr lang="ru-RU" sz="9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355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СШ № 6 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Личные финансы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Финансовая безопасность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06.12.2023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Финансовый квиз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13.12.2023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Личные финансы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13.12.2023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Финансики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Личные финансы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05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14.12.2023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СШ № 5 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14.12.2023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Личные финансы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05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Шаги к успеху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ОШ  № 2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Личные финансы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Личные финансы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05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Шаги к успеху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ОШ № 8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Шаги к успеху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Шаги к успеху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Шаги к успеху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Личные финансы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7265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СШ № 3 имени А.И. Томилина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Финансовый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квиз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Шаги к успеху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Личные финансы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Шаги к успеху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Личные финансы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12.12.2023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Шаги к успеху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25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Финансовый квиз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 району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7 ОУ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685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19.04.2023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ребусы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445</a:t>
                      </a: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6" marR="5046" marT="50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2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2827" t="9944" r="63185" b="9835"/>
          <a:stretch/>
        </p:blipFill>
        <p:spPr bwMode="auto">
          <a:xfrm>
            <a:off x="477673" y="559558"/>
            <a:ext cx="4122902" cy="5955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4239" t="21215" r="64596" b="15138"/>
          <a:stretch/>
        </p:blipFill>
        <p:spPr bwMode="auto">
          <a:xfrm>
            <a:off x="4763069" y="559558"/>
            <a:ext cx="4189862" cy="5955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17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1134</TotalTime>
  <Words>1021</Words>
  <Application>Microsoft Office PowerPoint</Application>
  <PresentationFormat>Экран (4:3)</PresentationFormat>
  <Paragraphs>473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Medium</vt:lpstr>
      <vt:lpstr>Times New Roman</vt:lpstr>
      <vt:lpstr>Wingdings</vt:lpstr>
      <vt:lpstr>Office Theme</vt:lpstr>
      <vt:lpstr>Презентация PowerPoint</vt:lpstr>
      <vt:lpstr>Основные мероприятия   с обучающимися в 1 полугодии</vt:lpstr>
      <vt:lpstr>Статистика участия в диагностических работах в 8-9 классах</vt:lpstr>
      <vt:lpstr>Статистика участия в диагностических работах в 8-9 классах</vt:lpstr>
      <vt:lpstr>Статистика участия в диагностических работах в 8-9 классах</vt:lpstr>
      <vt:lpstr>Участие школ края в онлайн - проектах по финансовой грамотности ОСЕННЯЯ СЕССИЯ 2023 ГОДА   19 сентября – 15 декабря (на 1 декабря)</vt:lpstr>
      <vt:lpstr>             Участие в онлайн-уроках</vt:lpstr>
      <vt:lpstr>                                                                          Участие в Дол-играх</vt:lpstr>
      <vt:lpstr>Презентация PowerPoint</vt:lpstr>
      <vt:lpstr>Весенняя сессия онлайн-уроков и ДОЛ-игр по финансовой грамотности с 24 января по 19 апреля 2024 года</vt:lpstr>
      <vt:lpstr>  Мониторинг участия школьников в мероприятиях, развивающих финансовую грамотность</vt:lpstr>
      <vt:lpstr>Мониторинг участия школьников в мероприятиях, развивающих финансовую грамотность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169</cp:revision>
  <dcterms:created xsi:type="dcterms:W3CDTF">2016-11-18T14:12:19Z</dcterms:created>
  <dcterms:modified xsi:type="dcterms:W3CDTF">2024-04-02T04:36:47Z</dcterms:modified>
</cp:coreProperties>
</file>