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 id="262" r:id="rId8"/>
    <p:sldId id="263" r:id="rId9"/>
    <p:sldId id="268" r:id="rId10"/>
    <p:sldId id="264" r:id="rId11"/>
    <p:sldId id="265" r:id="rId12"/>
    <p:sldId id="266" r:id="rId13"/>
    <p:sldId id="269" r:id="rId14"/>
    <p:sldId id="267" r:id="rId15"/>
    <p:sldId id="270" r:id="rId16"/>
    <p:sldId id="271" r:id="rId17"/>
    <p:sldId id="272" r:id="rId18"/>
    <p:sldId id="273" r:id="rId19"/>
    <p:sldId id="274" r:id="rId20"/>
  </p:sldIdLst>
  <p:sldSz cx="12192000" cy="6858000"/>
  <p:notesSz cx="6858000" cy="994727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54"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7C23B377-21F3-4B31-98A4-81B3CA6B0307}" type="datetimeFigureOut">
              <a:rPr lang="ru-RU" smtClean="0"/>
              <a:t>27.11.2023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656A2D9-2CBD-48DA-85FE-9CAE7001CF20}" type="slidenum">
              <a:rPr lang="ru-RU" smtClean="0"/>
              <a:t>‹#›</a:t>
            </a:fld>
            <a:endParaRPr lang="ru-RU"/>
          </a:p>
        </p:txBody>
      </p:sp>
    </p:spTree>
    <p:extLst>
      <p:ext uri="{BB962C8B-B14F-4D97-AF65-F5344CB8AC3E}">
        <p14:creationId xmlns:p14="http://schemas.microsoft.com/office/powerpoint/2010/main" val="1732673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C23B377-21F3-4B31-98A4-81B3CA6B0307}" type="datetimeFigureOut">
              <a:rPr lang="ru-RU" smtClean="0"/>
              <a:t>27.11.2023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656A2D9-2CBD-48DA-85FE-9CAE7001CF20}" type="slidenum">
              <a:rPr lang="ru-RU" smtClean="0"/>
              <a:t>‹#›</a:t>
            </a:fld>
            <a:endParaRPr lang="ru-RU"/>
          </a:p>
        </p:txBody>
      </p:sp>
    </p:spTree>
    <p:extLst>
      <p:ext uri="{BB962C8B-B14F-4D97-AF65-F5344CB8AC3E}">
        <p14:creationId xmlns:p14="http://schemas.microsoft.com/office/powerpoint/2010/main" val="1379902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C23B377-21F3-4B31-98A4-81B3CA6B0307}" type="datetimeFigureOut">
              <a:rPr lang="ru-RU" smtClean="0"/>
              <a:t>27.11.2023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656A2D9-2CBD-48DA-85FE-9CAE7001CF20}"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530651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C23B377-21F3-4B31-98A4-81B3CA6B0307}" type="datetimeFigureOut">
              <a:rPr lang="ru-RU" smtClean="0"/>
              <a:t>27.11.2023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656A2D9-2CBD-48DA-85FE-9CAE7001CF20}" type="slidenum">
              <a:rPr lang="ru-RU" smtClean="0"/>
              <a:t>‹#›</a:t>
            </a:fld>
            <a:endParaRPr lang="ru-RU"/>
          </a:p>
        </p:txBody>
      </p:sp>
    </p:spTree>
    <p:extLst>
      <p:ext uri="{BB962C8B-B14F-4D97-AF65-F5344CB8AC3E}">
        <p14:creationId xmlns:p14="http://schemas.microsoft.com/office/powerpoint/2010/main" val="23002576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C23B377-21F3-4B31-98A4-81B3CA6B0307}" type="datetimeFigureOut">
              <a:rPr lang="ru-RU" smtClean="0"/>
              <a:t>27.11.2023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656A2D9-2CBD-48DA-85FE-9CAE7001CF20}"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526087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C23B377-21F3-4B31-98A4-81B3CA6B0307}" type="datetimeFigureOut">
              <a:rPr lang="ru-RU" smtClean="0"/>
              <a:t>27.11.2023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656A2D9-2CBD-48DA-85FE-9CAE7001CF20}" type="slidenum">
              <a:rPr lang="ru-RU" smtClean="0"/>
              <a:t>‹#›</a:t>
            </a:fld>
            <a:endParaRPr lang="ru-RU"/>
          </a:p>
        </p:txBody>
      </p:sp>
    </p:spTree>
    <p:extLst>
      <p:ext uri="{BB962C8B-B14F-4D97-AF65-F5344CB8AC3E}">
        <p14:creationId xmlns:p14="http://schemas.microsoft.com/office/powerpoint/2010/main" val="26741915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C23B377-21F3-4B31-98A4-81B3CA6B0307}" type="datetimeFigureOut">
              <a:rPr lang="ru-RU" smtClean="0"/>
              <a:t>27.11.2023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656A2D9-2CBD-48DA-85FE-9CAE7001CF20}" type="slidenum">
              <a:rPr lang="ru-RU" smtClean="0"/>
              <a:t>‹#›</a:t>
            </a:fld>
            <a:endParaRPr lang="ru-RU"/>
          </a:p>
        </p:txBody>
      </p:sp>
    </p:spTree>
    <p:extLst>
      <p:ext uri="{BB962C8B-B14F-4D97-AF65-F5344CB8AC3E}">
        <p14:creationId xmlns:p14="http://schemas.microsoft.com/office/powerpoint/2010/main" val="38352959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C23B377-21F3-4B31-98A4-81B3CA6B0307}" type="datetimeFigureOut">
              <a:rPr lang="ru-RU" smtClean="0"/>
              <a:t>27.11.2023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656A2D9-2CBD-48DA-85FE-9CAE7001CF20}" type="slidenum">
              <a:rPr lang="ru-RU" smtClean="0"/>
              <a:t>‹#›</a:t>
            </a:fld>
            <a:endParaRPr lang="ru-RU"/>
          </a:p>
        </p:txBody>
      </p:sp>
    </p:spTree>
    <p:extLst>
      <p:ext uri="{BB962C8B-B14F-4D97-AF65-F5344CB8AC3E}">
        <p14:creationId xmlns:p14="http://schemas.microsoft.com/office/powerpoint/2010/main" val="1118145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C23B377-21F3-4B31-98A4-81B3CA6B0307}" type="datetimeFigureOut">
              <a:rPr lang="ru-RU" smtClean="0"/>
              <a:t>27.11.2023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656A2D9-2CBD-48DA-85FE-9CAE7001CF20}" type="slidenum">
              <a:rPr lang="ru-RU" smtClean="0"/>
              <a:t>‹#›</a:t>
            </a:fld>
            <a:endParaRPr lang="ru-RU"/>
          </a:p>
        </p:txBody>
      </p:sp>
    </p:spTree>
    <p:extLst>
      <p:ext uri="{BB962C8B-B14F-4D97-AF65-F5344CB8AC3E}">
        <p14:creationId xmlns:p14="http://schemas.microsoft.com/office/powerpoint/2010/main" val="145590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C23B377-21F3-4B31-98A4-81B3CA6B0307}" type="datetimeFigureOut">
              <a:rPr lang="ru-RU" smtClean="0"/>
              <a:t>27.11.2023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656A2D9-2CBD-48DA-85FE-9CAE7001CF20}" type="slidenum">
              <a:rPr lang="ru-RU" smtClean="0"/>
              <a:t>‹#›</a:t>
            </a:fld>
            <a:endParaRPr lang="ru-RU"/>
          </a:p>
        </p:txBody>
      </p:sp>
    </p:spTree>
    <p:extLst>
      <p:ext uri="{BB962C8B-B14F-4D97-AF65-F5344CB8AC3E}">
        <p14:creationId xmlns:p14="http://schemas.microsoft.com/office/powerpoint/2010/main" val="158861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7C23B377-21F3-4B31-98A4-81B3CA6B0307}" type="datetimeFigureOut">
              <a:rPr lang="ru-RU" smtClean="0"/>
              <a:t>27.11.2023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656A2D9-2CBD-48DA-85FE-9CAE7001CF20}" type="slidenum">
              <a:rPr lang="ru-RU" smtClean="0"/>
              <a:t>‹#›</a:t>
            </a:fld>
            <a:endParaRPr lang="ru-RU"/>
          </a:p>
        </p:txBody>
      </p:sp>
    </p:spTree>
    <p:extLst>
      <p:ext uri="{BB962C8B-B14F-4D97-AF65-F5344CB8AC3E}">
        <p14:creationId xmlns:p14="http://schemas.microsoft.com/office/powerpoint/2010/main" val="491084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7C23B377-21F3-4B31-98A4-81B3CA6B0307}" type="datetimeFigureOut">
              <a:rPr lang="ru-RU" smtClean="0"/>
              <a:t>27.11.2023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656A2D9-2CBD-48DA-85FE-9CAE7001CF20}" type="slidenum">
              <a:rPr lang="ru-RU" smtClean="0"/>
              <a:t>‹#›</a:t>
            </a:fld>
            <a:endParaRPr lang="ru-RU"/>
          </a:p>
        </p:txBody>
      </p:sp>
    </p:spTree>
    <p:extLst>
      <p:ext uri="{BB962C8B-B14F-4D97-AF65-F5344CB8AC3E}">
        <p14:creationId xmlns:p14="http://schemas.microsoft.com/office/powerpoint/2010/main" val="254434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7C23B377-21F3-4B31-98A4-81B3CA6B0307}" type="datetimeFigureOut">
              <a:rPr lang="ru-RU" smtClean="0"/>
              <a:t>27.11.2023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656A2D9-2CBD-48DA-85FE-9CAE7001CF20}" type="slidenum">
              <a:rPr lang="ru-RU" smtClean="0"/>
              <a:t>‹#›</a:t>
            </a:fld>
            <a:endParaRPr lang="ru-RU"/>
          </a:p>
        </p:txBody>
      </p:sp>
    </p:spTree>
    <p:extLst>
      <p:ext uri="{BB962C8B-B14F-4D97-AF65-F5344CB8AC3E}">
        <p14:creationId xmlns:p14="http://schemas.microsoft.com/office/powerpoint/2010/main" val="2810780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23B377-21F3-4B31-98A4-81B3CA6B0307}" type="datetimeFigureOut">
              <a:rPr lang="ru-RU" smtClean="0"/>
              <a:t>27.11.2023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656A2D9-2CBD-48DA-85FE-9CAE7001CF20}" type="slidenum">
              <a:rPr lang="ru-RU" smtClean="0"/>
              <a:t>‹#›</a:t>
            </a:fld>
            <a:endParaRPr lang="ru-RU"/>
          </a:p>
        </p:txBody>
      </p:sp>
    </p:spTree>
    <p:extLst>
      <p:ext uri="{BB962C8B-B14F-4D97-AF65-F5344CB8AC3E}">
        <p14:creationId xmlns:p14="http://schemas.microsoft.com/office/powerpoint/2010/main" val="2304945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7C23B377-21F3-4B31-98A4-81B3CA6B0307}" type="datetimeFigureOut">
              <a:rPr lang="ru-RU" smtClean="0"/>
              <a:t>27.11.2023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656A2D9-2CBD-48DA-85FE-9CAE7001CF20}" type="slidenum">
              <a:rPr lang="ru-RU" smtClean="0"/>
              <a:t>‹#›</a:t>
            </a:fld>
            <a:endParaRPr lang="ru-RU"/>
          </a:p>
        </p:txBody>
      </p:sp>
    </p:spTree>
    <p:extLst>
      <p:ext uri="{BB962C8B-B14F-4D97-AF65-F5344CB8AC3E}">
        <p14:creationId xmlns:p14="http://schemas.microsoft.com/office/powerpoint/2010/main" val="2042793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C23B377-21F3-4B31-98A4-81B3CA6B0307}" type="datetimeFigureOut">
              <a:rPr lang="ru-RU" smtClean="0"/>
              <a:t>27.11.2023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656A2D9-2CBD-48DA-85FE-9CAE7001CF20}" type="slidenum">
              <a:rPr lang="ru-RU" smtClean="0"/>
              <a:t>‹#›</a:t>
            </a:fld>
            <a:endParaRPr lang="ru-RU"/>
          </a:p>
        </p:txBody>
      </p:sp>
    </p:spTree>
    <p:extLst>
      <p:ext uri="{BB962C8B-B14F-4D97-AF65-F5344CB8AC3E}">
        <p14:creationId xmlns:p14="http://schemas.microsoft.com/office/powerpoint/2010/main" val="406417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C23B377-21F3-4B31-98A4-81B3CA6B0307}" type="datetimeFigureOut">
              <a:rPr lang="ru-RU" smtClean="0"/>
              <a:t>27.11.2023</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656A2D9-2CBD-48DA-85FE-9CAE7001CF20}" type="slidenum">
              <a:rPr lang="ru-RU" smtClean="0"/>
              <a:t>‹#›</a:t>
            </a:fld>
            <a:endParaRPr lang="ru-RU"/>
          </a:p>
        </p:txBody>
      </p:sp>
    </p:spTree>
    <p:extLst>
      <p:ext uri="{BB962C8B-B14F-4D97-AF65-F5344CB8AC3E}">
        <p14:creationId xmlns:p14="http://schemas.microsoft.com/office/powerpoint/2010/main" val="11654742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82062"/>
            <a:ext cx="8359603" cy="609600"/>
          </a:xfrm>
        </p:spPr>
        <p:txBody>
          <a:bodyPr/>
          <a:lstStyle/>
          <a:p>
            <a:pPr algn="l"/>
            <a:r>
              <a:rPr lang="ru-RU" sz="3200" dirty="0" smtClean="0">
                <a:solidFill>
                  <a:schemeClr val="tx1"/>
                </a:solidFill>
                <a:latin typeface="Constantia" panose="02030602050306030303" pitchFamily="18" charset="0"/>
              </a:rPr>
              <a:t>Завершение программы наставничества</a:t>
            </a:r>
            <a:endParaRPr lang="ru-RU" sz="3200" dirty="0">
              <a:solidFill>
                <a:schemeClr val="tx1"/>
              </a:solidFill>
              <a:latin typeface="Constantia" panose="02030602050306030303" pitchFamily="18" charset="0"/>
            </a:endParaRPr>
          </a:p>
        </p:txBody>
      </p:sp>
      <p:sp>
        <p:nvSpPr>
          <p:cNvPr id="3" name="Подзаголовок 2"/>
          <p:cNvSpPr>
            <a:spLocks noGrp="1"/>
          </p:cNvSpPr>
          <p:nvPr>
            <p:ph type="subTitle" idx="1"/>
          </p:nvPr>
        </p:nvSpPr>
        <p:spPr>
          <a:xfrm>
            <a:off x="1019908" y="996463"/>
            <a:ext cx="8254095" cy="4794738"/>
          </a:xfrm>
        </p:spPr>
        <p:txBody>
          <a:bodyPr>
            <a:noAutofit/>
          </a:bodyPr>
          <a:lstStyle/>
          <a:p>
            <a:pPr algn="l"/>
            <a:r>
              <a:rPr lang="ru-RU" sz="2400" dirty="0" smtClean="0">
                <a:solidFill>
                  <a:schemeClr val="tx1"/>
                </a:solidFill>
                <a:latin typeface="Constantia" panose="02030602050306030303" pitchFamily="18" charset="0"/>
              </a:rPr>
              <a:t>Цели: </a:t>
            </a:r>
          </a:p>
          <a:p>
            <a:pPr marL="285750" indent="-285750" algn="l">
              <a:buFontTx/>
              <a:buChar char="-"/>
            </a:pPr>
            <a:r>
              <a:rPr lang="ru-RU" sz="2400" dirty="0" smtClean="0">
                <a:solidFill>
                  <a:schemeClr val="tx1"/>
                </a:solidFill>
                <a:latin typeface="Constantia" panose="02030602050306030303" pitchFamily="18" charset="0"/>
              </a:rPr>
              <a:t>Совершенствование профессиональных компетенций наставника в части рефлексии своей деятельности, взаимодействия с наставляемым, проведения итоговых мероприятий процесса наставничества;</a:t>
            </a:r>
          </a:p>
          <a:p>
            <a:pPr marL="285750" indent="-285750" algn="l">
              <a:buFontTx/>
              <a:buChar char="-"/>
            </a:pPr>
            <a:r>
              <a:rPr lang="ru-RU" sz="2400" dirty="0" smtClean="0">
                <a:solidFill>
                  <a:schemeClr val="tx1"/>
                </a:solidFill>
                <a:latin typeface="Constantia" panose="02030602050306030303" pitchFamily="18" charset="0"/>
              </a:rPr>
              <a:t>Мотивация кураторов и наставников к подведению итогов наставнической деятельности и проведению итоговых мероприятий в образовательном учреждении, необходимых для представления успешности и результативности наставнической деятельности с учётом всех форм наставничества</a:t>
            </a:r>
            <a:endParaRPr lang="ru-RU" sz="2400" dirty="0">
              <a:solidFill>
                <a:schemeClr val="tx1"/>
              </a:solidFill>
              <a:latin typeface="Constantia" panose="02030602050306030303" pitchFamily="18" charset="0"/>
            </a:endParaRPr>
          </a:p>
        </p:txBody>
      </p:sp>
    </p:spTree>
    <p:extLst>
      <p:ext uri="{BB962C8B-B14F-4D97-AF65-F5344CB8AC3E}">
        <p14:creationId xmlns:p14="http://schemas.microsoft.com/office/powerpoint/2010/main" val="28501213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99292"/>
            <a:ext cx="8596668" cy="1125416"/>
          </a:xfrm>
        </p:spPr>
        <p:txBody>
          <a:bodyPr>
            <a:normAutofit fontScale="90000"/>
          </a:bodyPr>
          <a:lstStyle/>
          <a:p>
            <a:r>
              <a:rPr lang="ru-RU" i="1" dirty="0">
                <a:solidFill>
                  <a:schemeClr val="tx1"/>
                </a:solidFill>
                <a:latin typeface="Constantia" panose="02030602050306030303" pitchFamily="18" charset="0"/>
              </a:rPr>
              <a:t>Оценка полученных знаний или оценка изменений уровня знаний</a:t>
            </a:r>
            <a:endParaRPr lang="ru-RU" dirty="0">
              <a:solidFill>
                <a:schemeClr val="tx1"/>
              </a:solidFill>
            </a:endParaRPr>
          </a:p>
        </p:txBody>
      </p:sp>
      <p:sp>
        <p:nvSpPr>
          <p:cNvPr id="3" name="Объект 2"/>
          <p:cNvSpPr>
            <a:spLocks noGrp="1"/>
          </p:cNvSpPr>
          <p:nvPr>
            <p:ph idx="1"/>
          </p:nvPr>
        </p:nvSpPr>
        <p:spPr>
          <a:xfrm>
            <a:off x="677334" y="1559168"/>
            <a:ext cx="8596668" cy="4911969"/>
          </a:xfrm>
        </p:spPr>
        <p:txBody>
          <a:bodyPr>
            <a:normAutofit/>
          </a:bodyPr>
          <a:lstStyle/>
          <a:p>
            <a:pPr marL="0" indent="0">
              <a:buNone/>
            </a:pPr>
            <a:r>
              <a:rPr lang="ru-RU" i="1" dirty="0" smtClean="0">
                <a:latin typeface="Constantia" panose="02030602050306030303" pitchFamily="18" charset="0"/>
              </a:rPr>
              <a:t> </a:t>
            </a:r>
            <a:endParaRPr lang="ru-RU" dirty="0">
              <a:latin typeface="Constantia" panose="02030602050306030303" pitchFamily="18" charset="0"/>
            </a:endParaRPr>
          </a:p>
          <a:p>
            <a:r>
              <a:rPr lang="ru-RU" sz="2400" dirty="0">
                <a:latin typeface="Constantia" panose="02030602050306030303" pitchFamily="18" charset="0"/>
              </a:rPr>
              <a:t>Оценка знаний путем сравнения того, что знал подопечный до обучения и что усвоил в результате обучения. Наилучший способ оценки на данном уровне — </a:t>
            </a:r>
            <a:r>
              <a:rPr lang="ru-RU" sz="2400" b="1" i="1" dirty="0">
                <a:latin typeface="Constantia" panose="02030602050306030303" pitchFamily="18" charset="0"/>
              </a:rPr>
              <a:t>тесты</a:t>
            </a:r>
            <a:r>
              <a:rPr lang="ru-RU" sz="2400" dirty="0">
                <a:latin typeface="Constantia" panose="02030602050306030303" pitchFamily="18" charset="0"/>
              </a:rPr>
              <a:t>. Имеет смысл использовать один и тот же тест до начала обучения и после его завершения. Это даст возможность наглядно показать, </a:t>
            </a:r>
            <a:r>
              <a:rPr lang="ru-RU" sz="2400" dirty="0" smtClean="0">
                <a:latin typeface="Constantia" panose="02030602050306030303" pitchFamily="18" charset="0"/>
              </a:rPr>
              <a:t>что усвоил наставляемый. </a:t>
            </a:r>
          </a:p>
          <a:p>
            <a:r>
              <a:rPr lang="ru-RU" sz="2400" dirty="0" smtClean="0">
                <a:latin typeface="Constantia" panose="02030602050306030303" pitchFamily="18" charset="0"/>
              </a:rPr>
              <a:t>Проводить </a:t>
            </a:r>
            <a:r>
              <a:rPr lang="ru-RU" sz="2400" dirty="0">
                <a:latin typeface="Constantia" panose="02030602050306030303" pitchFamily="18" charset="0"/>
              </a:rPr>
              <a:t>оценку полученных знаний лучше всего наставнику</a:t>
            </a:r>
            <a:r>
              <a:rPr lang="ru-RU" sz="2400" dirty="0" smtClean="0">
                <a:latin typeface="Constantia" panose="02030602050306030303" pitchFamily="18" charset="0"/>
              </a:rPr>
              <a:t>.</a:t>
            </a:r>
          </a:p>
          <a:p>
            <a:pPr marL="0" indent="0">
              <a:buNone/>
            </a:pPr>
            <a:r>
              <a:rPr lang="ru-RU" i="1" dirty="0" smtClean="0">
                <a:latin typeface="Constantia" panose="02030602050306030303" pitchFamily="18" charset="0"/>
              </a:rPr>
              <a:t> Формы: опросы, экзамены, практические задания, учебные симуляции, структурированное интервью, конкурс.</a:t>
            </a:r>
            <a:endParaRPr lang="ru-RU" dirty="0">
              <a:latin typeface="Constantia" panose="02030602050306030303" pitchFamily="18" charset="0"/>
            </a:endParaRPr>
          </a:p>
        </p:txBody>
      </p:sp>
    </p:spTree>
    <p:extLst>
      <p:ext uri="{BB962C8B-B14F-4D97-AF65-F5344CB8AC3E}">
        <p14:creationId xmlns:p14="http://schemas.microsoft.com/office/powerpoint/2010/main" val="12989595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87570"/>
            <a:ext cx="8596668" cy="562708"/>
          </a:xfrm>
        </p:spPr>
        <p:txBody>
          <a:bodyPr>
            <a:normAutofit fontScale="90000"/>
          </a:bodyPr>
          <a:lstStyle/>
          <a:p>
            <a:r>
              <a:rPr lang="ru-RU" i="1" dirty="0">
                <a:solidFill>
                  <a:schemeClr val="tx1"/>
                </a:solidFill>
                <a:latin typeface="Constantia" panose="02030602050306030303" pitchFamily="18" charset="0"/>
              </a:rPr>
              <a:t>Оценка изменения поведения </a:t>
            </a:r>
            <a:r>
              <a:rPr lang="ru-RU" dirty="0">
                <a:solidFill>
                  <a:schemeClr val="tx1"/>
                </a:solidFill>
                <a:latin typeface="Constantia" panose="02030602050306030303" pitchFamily="18" charset="0"/>
              </a:rPr>
              <a:t/>
            </a:r>
            <a:br>
              <a:rPr lang="ru-RU" dirty="0">
                <a:solidFill>
                  <a:schemeClr val="tx1"/>
                </a:solidFill>
                <a:latin typeface="Constantia" panose="02030602050306030303" pitchFamily="18" charset="0"/>
              </a:rPr>
            </a:br>
            <a:endParaRPr lang="ru-RU" dirty="0">
              <a:solidFill>
                <a:schemeClr val="tx1"/>
              </a:solidFill>
            </a:endParaRPr>
          </a:p>
        </p:txBody>
      </p:sp>
      <p:sp>
        <p:nvSpPr>
          <p:cNvPr id="3" name="Объект 2"/>
          <p:cNvSpPr>
            <a:spLocks noGrp="1"/>
          </p:cNvSpPr>
          <p:nvPr>
            <p:ph idx="1"/>
          </p:nvPr>
        </p:nvSpPr>
        <p:spPr>
          <a:xfrm>
            <a:off x="677334" y="750278"/>
            <a:ext cx="8596668" cy="5908429"/>
          </a:xfrm>
        </p:spPr>
        <p:txBody>
          <a:bodyPr>
            <a:normAutofit lnSpcReduction="10000"/>
          </a:bodyPr>
          <a:lstStyle/>
          <a:p>
            <a:r>
              <a:rPr lang="ru-RU" sz="2000" dirty="0" smtClean="0">
                <a:latin typeface="Constantia" panose="02030602050306030303" pitchFamily="18" charset="0"/>
              </a:rPr>
              <a:t>На </a:t>
            </a:r>
            <a:r>
              <a:rPr lang="ru-RU" sz="2000" dirty="0">
                <a:latin typeface="Constantia" panose="02030602050306030303" pitchFamily="18" charset="0"/>
              </a:rPr>
              <a:t>этом этапе основной акцент смещается в сторону вопроса: изменилось ли поведение подопечного после работы с наставником? Стали ли его уроки лучше, стал ли он лучше пользоваться образовательными сервисами</a:t>
            </a:r>
          </a:p>
          <a:p>
            <a:pPr marL="0" indent="0">
              <a:buNone/>
            </a:pPr>
            <a:r>
              <a:rPr lang="ru-RU" sz="2000" dirty="0">
                <a:latin typeface="Constantia" panose="02030602050306030303" pitchFamily="18" charset="0"/>
              </a:rPr>
              <a:t>и т. д. Результаты этого этапа могут дать информацию об эффективности наставничества. Кроме того, подопечный, понимая, что его поведение оценивают, стремится показать себя с лучшей стороны. Это мотивирует</a:t>
            </a:r>
          </a:p>
          <a:p>
            <a:pPr marL="0" indent="0">
              <a:buNone/>
            </a:pPr>
            <a:r>
              <a:rPr lang="ru-RU" sz="2000" dirty="0">
                <a:latin typeface="Constantia" panose="02030602050306030303" pitchFamily="18" charset="0"/>
              </a:rPr>
              <a:t>человека к большим достижениям.</a:t>
            </a:r>
          </a:p>
          <a:p>
            <a:r>
              <a:rPr lang="ru-RU" sz="2000" dirty="0">
                <a:latin typeface="Constantia" panose="02030602050306030303" pitchFamily="18" charset="0"/>
              </a:rPr>
              <a:t>Наблюдение за изменением поведения необходимо проводить:</a:t>
            </a:r>
          </a:p>
          <a:p>
            <a:pPr marL="0" indent="0">
              <a:buNone/>
            </a:pPr>
            <a:r>
              <a:rPr lang="ru-RU" sz="2000" dirty="0">
                <a:latin typeface="Constantia" panose="02030602050306030303" pitchFamily="18" charset="0"/>
              </a:rPr>
              <a:t>− до начала взаимодействия с наставником;</a:t>
            </a:r>
          </a:p>
          <a:p>
            <a:pPr marL="0" indent="0">
              <a:buNone/>
            </a:pPr>
            <a:r>
              <a:rPr lang="ru-RU" sz="2000" dirty="0">
                <a:latin typeface="Constantia" panose="02030602050306030303" pitchFamily="18" charset="0"/>
              </a:rPr>
              <a:t>− через 2 недели после его завершения;</a:t>
            </a:r>
          </a:p>
          <a:p>
            <a:pPr marL="0" indent="0">
              <a:buNone/>
            </a:pPr>
            <a:r>
              <a:rPr lang="ru-RU" sz="2000" dirty="0">
                <a:latin typeface="Constantia" panose="02030602050306030303" pitchFamily="18" charset="0"/>
              </a:rPr>
              <a:t>− повторно через 2–3 месяца.</a:t>
            </a:r>
          </a:p>
          <a:p>
            <a:r>
              <a:rPr lang="ru-RU" sz="2000" dirty="0">
                <a:latin typeface="Constantia" panose="02030602050306030303" pitchFamily="18" charset="0"/>
              </a:rPr>
              <a:t>Оценка может проводиться с помощью анкет, достаточно часто в по-</a:t>
            </a:r>
          </a:p>
          <a:p>
            <a:pPr marL="0" indent="0">
              <a:buNone/>
            </a:pPr>
            <a:r>
              <a:rPr lang="ru-RU" sz="2000" dirty="0" err="1">
                <a:latin typeface="Constantia" panose="02030602050306030303" pitchFamily="18" charset="0"/>
              </a:rPr>
              <a:t>добных</a:t>
            </a:r>
            <a:r>
              <a:rPr lang="ru-RU" sz="2000" dirty="0">
                <a:latin typeface="Constantia" panose="02030602050306030303" pitchFamily="18" charset="0"/>
              </a:rPr>
              <a:t> случаях используют метод «Тайный наблюдатель». (одежда, выполнение режимных моментов, поведение на мероприятиях, во время проведения занятий и </a:t>
            </a:r>
            <a:r>
              <a:rPr lang="ru-RU" sz="2000" dirty="0" err="1">
                <a:latin typeface="Constantia" panose="02030602050306030303" pitchFamily="18" charset="0"/>
              </a:rPr>
              <a:t>тд</a:t>
            </a:r>
            <a:r>
              <a:rPr lang="ru-RU" sz="2000" dirty="0" smtClean="0">
                <a:latin typeface="Constantia" panose="02030602050306030303" pitchFamily="18" charset="0"/>
              </a:rPr>
              <a:t>.)</a:t>
            </a:r>
          </a:p>
          <a:p>
            <a:pPr marL="0" indent="0">
              <a:buNone/>
            </a:pPr>
            <a:r>
              <a:rPr lang="ru-RU" sz="2000" i="1" dirty="0" smtClean="0">
                <a:latin typeface="Constantia" panose="02030602050306030303" pitchFamily="18" charset="0"/>
              </a:rPr>
              <a:t>Формы: опрос коллег, руководителей, родителей, обучающихся.</a:t>
            </a:r>
            <a:endParaRPr lang="ru-RU" sz="2000" i="1" dirty="0">
              <a:latin typeface="Constantia" panose="02030602050306030303" pitchFamily="18" charset="0"/>
            </a:endParaRPr>
          </a:p>
          <a:p>
            <a:endParaRPr lang="ru-RU" dirty="0"/>
          </a:p>
        </p:txBody>
      </p:sp>
    </p:spTree>
    <p:extLst>
      <p:ext uri="{BB962C8B-B14F-4D97-AF65-F5344CB8AC3E}">
        <p14:creationId xmlns:p14="http://schemas.microsoft.com/office/powerpoint/2010/main" val="24679472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269631"/>
            <a:ext cx="8596668" cy="1113692"/>
          </a:xfrm>
        </p:spPr>
        <p:txBody>
          <a:bodyPr>
            <a:normAutofit fontScale="90000"/>
          </a:bodyPr>
          <a:lstStyle/>
          <a:p>
            <a:r>
              <a:rPr lang="ru-RU" dirty="0">
                <a:solidFill>
                  <a:schemeClr val="tx1"/>
                </a:solidFill>
                <a:latin typeface="Constantia" panose="02030602050306030303" pitchFamily="18" charset="0"/>
              </a:rPr>
              <a:t>Оценка результатов деятельности наставляемого для организации</a:t>
            </a:r>
          </a:p>
        </p:txBody>
      </p:sp>
      <p:sp>
        <p:nvSpPr>
          <p:cNvPr id="3" name="Объект 2"/>
          <p:cNvSpPr>
            <a:spLocks noGrp="1"/>
          </p:cNvSpPr>
          <p:nvPr>
            <p:ph idx="1"/>
          </p:nvPr>
        </p:nvSpPr>
        <p:spPr>
          <a:xfrm>
            <a:off x="677334" y="1383323"/>
            <a:ext cx="8596668" cy="5392615"/>
          </a:xfrm>
        </p:spPr>
        <p:txBody>
          <a:bodyPr>
            <a:normAutofit fontScale="85000" lnSpcReduction="20000"/>
          </a:bodyPr>
          <a:lstStyle/>
          <a:p>
            <a:pPr marL="0" indent="0">
              <a:buNone/>
            </a:pPr>
            <a:r>
              <a:rPr lang="ru-RU" dirty="0" smtClean="0"/>
              <a:t> </a:t>
            </a:r>
          </a:p>
          <a:p>
            <a:r>
              <a:rPr lang="ru-RU" sz="2600" dirty="0">
                <a:latin typeface="Constantia" panose="02030602050306030303" pitchFamily="18" charset="0"/>
              </a:rPr>
              <a:t>Оценка результативности образовательного учреждения по итогам применения системы наставничества. Этот показатель напрямую зависит от целей, которые ставились перед началом реализации программы. Оценивать эффективность важно, ведь так не только подтверждается польза реализуемой программы наставничества, но и появляется возможность выявить и исправить недочёты.</a:t>
            </a:r>
          </a:p>
          <a:p>
            <a:r>
              <a:rPr lang="ru-RU" sz="2600" dirty="0">
                <a:latin typeface="Constantia" panose="02030602050306030303" pitchFamily="18" charset="0"/>
              </a:rPr>
              <a:t>В какой степени достигнуты цели. </a:t>
            </a:r>
          </a:p>
          <a:p>
            <a:r>
              <a:rPr lang="ru-RU" sz="2600" dirty="0">
                <a:latin typeface="Constantia" panose="02030602050306030303" pitchFamily="18" charset="0"/>
              </a:rPr>
              <a:t>Причём, такой анализ проводится по этапам деятельности или по годам, если они совпадают с этапами деятельности наставника (адаптационный, основной(проектировочный), контрольно-оценочный). Такой мониторинг позволяет выявить наличие динамики развития наставляемого и качестве деятельности наставника.</a:t>
            </a:r>
          </a:p>
          <a:p>
            <a:r>
              <a:rPr lang="ru-RU" sz="2600" dirty="0">
                <a:latin typeface="Constantia" panose="02030602050306030303" pitchFamily="18" charset="0"/>
              </a:rPr>
              <a:t>По этапам (годам) прописывается оценочный алгоритм и критерии для определения эффективности наставничества</a:t>
            </a:r>
          </a:p>
          <a:p>
            <a:endParaRPr lang="ru-RU" dirty="0"/>
          </a:p>
        </p:txBody>
      </p:sp>
    </p:spTree>
    <p:extLst>
      <p:ext uri="{BB962C8B-B14F-4D97-AF65-F5344CB8AC3E}">
        <p14:creationId xmlns:p14="http://schemas.microsoft.com/office/powerpoint/2010/main" val="1512686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222738"/>
            <a:ext cx="8596668" cy="527539"/>
          </a:xfrm>
        </p:spPr>
        <p:txBody>
          <a:bodyPr>
            <a:normAutofit fontScale="90000"/>
          </a:bodyPr>
          <a:lstStyle/>
          <a:p>
            <a:r>
              <a:rPr lang="ru-RU" dirty="0" smtClean="0">
                <a:solidFill>
                  <a:schemeClr val="tx1"/>
                </a:solidFill>
                <a:latin typeface="Constantia" panose="02030602050306030303" pitchFamily="18" charset="0"/>
              </a:rPr>
              <a:t>Как это сделать? </a:t>
            </a:r>
            <a:endParaRPr lang="ru-RU" dirty="0">
              <a:solidFill>
                <a:schemeClr val="tx1"/>
              </a:solidFill>
              <a:latin typeface="Constantia" panose="02030602050306030303" pitchFamily="18" charset="0"/>
            </a:endParaRPr>
          </a:p>
        </p:txBody>
      </p:sp>
      <p:sp>
        <p:nvSpPr>
          <p:cNvPr id="3" name="Объект 2"/>
          <p:cNvSpPr>
            <a:spLocks noGrp="1"/>
          </p:cNvSpPr>
          <p:nvPr>
            <p:ph idx="1"/>
          </p:nvPr>
        </p:nvSpPr>
        <p:spPr>
          <a:xfrm>
            <a:off x="677334" y="1113692"/>
            <a:ext cx="8596668" cy="5392615"/>
          </a:xfrm>
        </p:spPr>
        <p:txBody>
          <a:bodyPr>
            <a:normAutofit lnSpcReduction="10000"/>
          </a:bodyPr>
          <a:lstStyle/>
          <a:p>
            <a:r>
              <a:rPr lang="ru-RU" sz="2000" dirty="0" smtClean="0">
                <a:latin typeface="Constantia" panose="02030602050306030303" pitchFamily="18" charset="0"/>
              </a:rPr>
              <a:t>Два </a:t>
            </a:r>
            <a:r>
              <a:rPr lang="ru-RU" sz="2000" dirty="0" err="1" smtClean="0">
                <a:latin typeface="Constantia" panose="02030602050306030303" pitchFamily="18" charset="0"/>
              </a:rPr>
              <a:t>подэтапа</a:t>
            </a:r>
            <a:r>
              <a:rPr lang="ru-RU" sz="2000" dirty="0" smtClean="0">
                <a:latin typeface="Constantia" panose="02030602050306030303" pitchFamily="18" charset="0"/>
              </a:rPr>
              <a:t>: а) До входа в Программу; б) По итогам прохождения Программы</a:t>
            </a:r>
          </a:p>
          <a:p>
            <a:r>
              <a:rPr lang="ru-RU" sz="2000" b="1" i="1" dirty="0">
                <a:latin typeface="Constantia" panose="02030602050306030303" pitchFamily="18" charset="0"/>
              </a:rPr>
              <a:t>Оцениваемые параметры:</a:t>
            </a:r>
          </a:p>
          <a:p>
            <a:pPr marL="0" indent="0">
              <a:buNone/>
            </a:pPr>
            <a:r>
              <a:rPr lang="ru-RU" sz="2000" dirty="0" smtClean="0">
                <a:latin typeface="Constantia" panose="02030602050306030303" pitchFamily="18" charset="0"/>
              </a:rPr>
              <a:t>- </a:t>
            </a:r>
            <a:r>
              <a:rPr lang="ru-RU" sz="2000" dirty="0">
                <a:latin typeface="Constantia" panose="02030602050306030303" pitchFamily="18" charset="0"/>
              </a:rPr>
              <a:t>вовлечённость наставляемых в образовательный процесс</a:t>
            </a:r>
          </a:p>
          <a:p>
            <a:pPr marL="0" indent="0">
              <a:buNone/>
            </a:pPr>
            <a:r>
              <a:rPr lang="ru-RU" sz="2000" dirty="0">
                <a:latin typeface="Constantia" panose="02030602050306030303" pitchFamily="18" charset="0"/>
              </a:rPr>
              <a:t>- успешность обучаемых</a:t>
            </a:r>
          </a:p>
          <a:p>
            <a:pPr marL="0" indent="0">
              <a:buNone/>
            </a:pPr>
            <a:r>
              <a:rPr lang="ru-RU" sz="2000" dirty="0">
                <a:latin typeface="Constantia" panose="02030602050306030303" pitchFamily="18" charset="0"/>
              </a:rPr>
              <a:t>- уровень сформированности мягких навыков </a:t>
            </a:r>
          </a:p>
          <a:p>
            <a:pPr marL="0" indent="0">
              <a:buNone/>
            </a:pPr>
            <a:r>
              <a:rPr lang="ru-RU" sz="2000" dirty="0">
                <a:latin typeface="Constantia" panose="02030602050306030303" pitchFamily="18" charset="0"/>
              </a:rPr>
              <a:t>- желание посещать ОУ/приходить на работу</a:t>
            </a:r>
          </a:p>
          <a:p>
            <a:pPr marL="0" indent="0">
              <a:buNone/>
            </a:pPr>
            <a:r>
              <a:rPr lang="ru-RU" sz="2000" dirty="0">
                <a:latin typeface="Constantia" panose="02030602050306030303" pitchFamily="18" charset="0"/>
              </a:rPr>
              <a:t>- уровень личностной тревожности</a:t>
            </a:r>
          </a:p>
          <a:p>
            <a:pPr marL="0" indent="0">
              <a:buNone/>
            </a:pPr>
            <a:r>
              <a:rPr lang="ru-RU" sz="2000" dirty="0">
                <a:latin typeface="Constantia" panose="02030602050306030303" pitchFamily="18" charset="0"/>
              </a:rPr>
              <a:t>- понимание собственного будущего</a:t>
            </a:r>
          </a:p>
          <a:p>
            <a:pPr marL="0" indent="0">
              <a:buNone/>
            </a:pPr>
            <a:r>
              <a:rPr lang="ru-RU" sz="2000" dirty="0">
                <a:latin typeface="Constantia" panose="02030602050306030303" pitchFamily="18" charset="0"/>
              </a:rPr>
              <a:t>- эмоциональное состояние при посещении ОУ </a:t>
            </a:r>
          </a:p>
          <a:p>
            <a:pPr marL="0" indent="0">
              <a:buNone/>
            </a:pPr>
            <a:r>
              <a:rPr lang="ru-RU" sz="2000" dirty="0">
                <a:latin typeface="Constantia" panose="02030602050306030303" pitchFamily="18" charset="0"/>
              </a:rPr>
              <a:t>-уровень профессионального выгорания </a:t>
            </a:r>
          </a:p>
          <a:p>
            <a:pPr marL="0" indent="0">
              <a:buNone/>
            </a:pPr>
            <a:r>
              <a:rPr lang="ru-RU" sz="2000" dirty="0">
                <a:latin typeface="Constantia" panose="02030602050306030303" pitchFamily="18" charset="0"/>
              </a:rPr>
              <a:t>-удовлетворённость профессией</a:t>
            </a:r>
          </a:p>
          <a:p>
            <a:pPr marL="0" indent="0">
              <a:buNone/>
            </a:pPr>
            <a:r>
              <a:rPr lang="ru-RU" sz="2000" dirty="0">
                <a:latin typeface="Constantia" panose="02030602050306030303" pitchFamily="18" charset="0"/>
              </a:rPr>
              <a:t>- включенность родителей</a:t>
            </a:r>
          </a:p>
          <a:p>
            <a:pPr>
              <a:buFontTx/>
              <a:buChar char="-"/>
            </a:pPr>
            <a:endParaRPr lang="ru-RU" sz="2000" dirty="0">
              <a:latin typeface="Constantia" panose="02030602050306030303" pitchFamily="18" charset="0"/>
            </a:endParaRPr>
          </a:p>
        </p:txBody>
      </p:sp>
    </p:spTree>
    <p:extLst>
      <p:ext uri="{BB962C8B-B14F-4D97-AF65-F5344CB8AC3E}">
        <p14:creationId xmlns:p14="http://schemas.microsoft.com/office/powerpoint/2010/main" val="1589847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17231"/>
            <a:ext cx="8596668" cy="597877"/>
          </a:xfrm>
        </p:spPr>
        <p:txBody>
          <a:bodyPr>
            <a:normAutofit fontScale="90000"/>
          </a:bodyPr>
          <a:lstStyle/>
          <a:p>
            <a:r>
              <a:rPr lang="ru-RU" dirty="0" smtClean="0">
                <a:solidFill>
                  <a:schemeClr val="tx1"/>
                </a:solidFill>
                <a:latin typeface="Constantia" panose="02030602050306030303" pitchFamily="18" charset="0"/>
              </a:rPr>
              <a:t>Критерии успешного наставничества</a:t>
            </a:r>
            <a:endParaRPr lang="ru-RU" dirty="0">
              <a:solidFill>
                <a:schemeClr val="tx1"/>
              </a:solidFill>
              <a:latin typeface="Constantia" panose="02030602050306030303" pitchFamily="18" charset="0"/>
            </a:endParaRPr>
          </a:p>
        </p:txBody>
      </p:sp>
      <p:sp>
        <p:nvSpPr>
          <p:cNvPr id="3" name="Объект 2"/>
          <p:cNvSpPr>
            <a:spLocks noGrp="1"/>
          </p:cNvSpPr>
          <p:nvPr>
            <p:ph idx="1"/>
          </p:nvPr>
        </p:nvSpPr>
        <p:spPr>
          <a:xfrm>
            <a:off x="677334" y="1184031"/>
            <a:ext cx="8596668" cy="4857332"/>
          </a:xfrm>
        </p:spPr>
        <p:txBody>
          <a:bodyPr>
            <a:normAutofit fontScale="92500"/>
          </a:bodyPr>
          <a:lstStyle/>
          <a:p>
            <a:r>
              <a:rPr lang="ru-RU" dirty="0"/>
              <a:t>1. </a:t>
            </a:r>
            <a:r>
              <a:rPr lang="ru-RU" sz="2400" dirty="0">
                <a:latin typeface="Constantia" panose="02030602050306030303" pitchFamily="18" charset="0"/>
              </a:rPr>
              <a:t>Успешность наставляемых в учебно-воспитательном процессе.</a:t>
            </a:r>
          </a:p>
          <a:p>
            <a:r>
              <a:rPr lang="ru-RU" sz="2400" dirty="0">
                <a:latin typeface="Constantia" panose="02030602050306030303" pitchFamily="18" charset="0"/>
              </a:rPr>
              <a:t>2. Бесконфликтность и удовлетворённость сложившейся системой взаимоотношений с окружающими.</a:t>
            </a:r>
          </a:p>
          <a:p>
            <a:r>
              <a:rPr lang="ru-RU" sz="2400" dirty="0">
                <a:latin typeface="Constantia" panose="02030602050306030303" pitchFamily="18" charset="0"/>
              </a:rPr>
              <a:t>3. Удовлетворённость процессом наставнической деятельности. </a:t>
            </a:r>
          </a:p>
          <a:p>
            <a:r>
              <a:rPr lang="ru-RU" sz="2400" dirty="0">
                <a:latin typeface="Constantia" panose="02030602050306030303" pitchFamily="18" charset="0"/>
              </a:rPr>
              <a:t>4. Проявление активности в методической и общественной деятельности. </a:t>
            </a:r>
          </a:p>
          <a:p>
            <a:r>
              <a:rPr lang="ru-RU" sz="2400" dirty="0">
                <a:latin typeface="Constantia" panose="02030602050306030303" pitchFamily="18" charset="0"/>
              </a:rPr>
              <a:t>5. Оптимальность выбора применяемых форм наставничества и технологий взаимодействия с наставляемым.</a:t>
            </a:r>
          </a:p>
          <a:p>
            <a:r>
              <a:rPr lang="ru-RU" sz="2400" dirty="0">
                <a:latin typeface="Constantia" panose="02030602050306030303" pitchFamily="18" charset="0"/>
              </a:rPr>
              <a:t>6. Соответствие плана мероприятий по реализации программы заявленным цели и задачам.</a:t>
            </a:r>
          </a:p>
          <a:p>
            <a:endParaRPr lang="ru-RU" dirty="0"/>
          </a:p>
        </p:txBody>
      </p:sp>
    </p:spTree>
    <p:extLst>
      <p:ext uri="{BB962C8B-B14F-4D97-AF65-F5344CB8AC3E}">
        <p14:creationId xmlns:p14="http://schemas.microsoft.com/office/powerpoint/2010/main" val="29906696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269632"/>
            <a:ext cx="8596668" cy="656492"/>
          </a:xfrm>
        </p:spPr>
        <p:txBody>
          <a:bodyPr/>
          <a:lstStyle/>
          <a:p>
            <a:r>
              <a:rPr lang="ru-RU" dirty="0" smtClean="0">
                <a:solidFill>
                  <a:schemeClr val="tx1"/>
                </a:solidFill>
                <a:latin typeface="Constantia" panose="02030602050306030303" pitchFamily="18" charset="0"/>
              </a:rPr>
              <a:t>Подведение итогов</a:t>
            </a:r>
            <a:endParaRPr lang="ru-RU" dirty="0">
              <a:solidFill>
                <a:schemeClr val="tx1"/>
              </a:solidFill>
              <a:latin typeface="Constantia" panose="02030602050306030303" pitchFamily="18" charset="0"/>
            </a:endParaRPr>
          </a:p>
        </p:txBody>
      </p:sp>
      <p:sp>
        <p:nvSpPr>
          <p:cNvPr id="3" name="Объект 2"/>
          <p:cNvSpPr>
            <a:spLocks noGrp="1"/>
          </p:cNvSpPr>
          <p:nvPr>
            <p:ph idx="1"/>
          </p:nvPr>
        </p:nvSpPr>
        <p:spPr>
          <a:xfrm>
            <a:off x="677334" y="1606062"/>
            <a:ext cx="8596668" cy="4771292"/>
          </a:xfrm>
        </p:spPr>
        <p:txBody>
          <a:bodyPr>
            <a:normAutofit/>
          </a:bodyPr>
          <a:lstStyle/>
          <a:p>
            <a:r>
              <a:rPr lang="ru-RU" sz="2400" dirty="0" smtClean="0">
                <a:latin typeface="Constantia" panose="02030602050306030303" pitchFamily="18" charset="0"/>
              </a:rPr>
              <a:t>Это процесс завершения Программы наставничества (в целом и как завершение этапа).</a:t>
            </a:r>
          </a:p>
          <a:p>
            <a:r>
              <a:rPr lang="ru-RU" sz="2400" i="1" dirty="0" smtClean="0">
                <a:latin typeface="Constantia" panose="02030602050306030303" pitchFamily="18" charset="0"/>
              </a:rPr>
              <a:t>Признание: </a:t>
            </a:r>
            <a:r>
              <a:rPr lang="ru-RU" sz="2400" dirty="0" smtClean="0">
                <a:latin typeface="Constantia" panose="02030602050306030303" pitchFamily="18" charset="0"/>
              </a:rPr>
              <a:t>создание собственной копилки, участие в конкурсах, выступление на методическом мероприятии, написание статьи на педагогическую тему.</a:t>
            </a:r>
          </a:p>
          <a:p>
            <a:pPr marL="0" indent="0" algn="ctr">
              <a:buNone/>
            </a:pPr>
            <a:r>
              <a:rPr lang="ru-RU" sz="2400" i="1" dirty="0" smtClean="0">
                <a:latin typeface="Constantia" panose="02030602050306030303" pitchFamily="18" charset="0"/>
              </a:rPr>
              <a:t>Как реализовать систему поощрений? </a:t>
            </a:r>
          </a:p>
          <a:p>
            <a:pPr marL="0" indent="0">
              <a:buNone/>
            </a:pPr>
            <a:r>
              <a:rPr lang="ru-RU" sz="2400" dirty="0">
                <a:latin typeface="Constantia" panose="02030602050306030303" pitchFamily="18" charset="0"/>
              </a:rPr>
              <a:t>О</a:t>
            </a:r>
            <a:r>
              <a:rPr lang="ru-RU" sz="2400" dirty="0" smtClean="0">
                <a:latin typeface="Constantia" panose="02030602050306030303" pitchFamily="18" charset="0"/>
              </a:rPr>
              <a:t>рганизовать </a:t>
            </a:r>
            <a:r>
              <a:rPr lang="ru-RU" sz="2400" dirty="0">
                <a:latin typeface="Constantia" panose="02030602050306030303" pitchFamily="18" charset="0"/>
              </a:rPr>
              <a:t>праздничное событие для представления результатов наставничества, чествования лучших наставников, награждение наставляемых за достигнутые успехи и популяризации лучших кейсов наставничества через медиа, средства СМИ.</a:t>
            </a:r>
            <a:endParaRPr lang="ru-RU" sz="2400" dirty="0">
              <a:latin typeface="Constantia" panose="02030602050306030303" pitchFamily="18" charset="0"/>
            </a:endParaRPr>
          </a:p>
        </p:txBody>
      </p:sp>
    </p:spTree>
    <p:extLst>
      <p:ext uri="{BB962C8B-B14F-4D97-AF65-F5344CB8AC3E}">
        <p14:creationId xmlns:p14="http://schemas.microsoft.com/office/powerpoint/2010/main" val="31816300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246186"/>
            <a:ext cx="8596668" cy="703384"/>
          </a:xfrm>
        </p:spPr>
        <p:txBody>
          <a:bodyPr/>
          <a:lstStyle/>
          <a:p>
            <a:r>
              <a:rPr lang="ru-RU" dirty="0" smtClean="0">
                <a:solidFill>
                  <a:schemeClr val="tx1"/>
                </a:solidFill>
                <a:latin typeface="Constantia" panose="02030602050306030303" pitchFamily="18" charset="0"/>
              </a:rPr>
              <a:t>Формы подведения итогов:</a:t>
            </a:r>
            <a:endParaRPr lang="ru-RU" dirty="0">
              <a:solidFill>
                <a:schemeClr val="tx1"/>
              </a:solidFill>
              <a:latin typeface="Constantia" panose="02030602050306030303" pitchFamily="18" charset="0"/>
            </a:endParaRPr>
          </a:p>
        </p:txBody>
      </p:sp>
      <p:sp>
        <p:nvSpPr>
          <p:cNvPr id="3" name="Объект 2"/>
          <p:cNvSpPr>
            <a:spLocks noGrp="1"/>
          </p:cNvSpPr>
          <p:nvPr>
            <p:ph idx="1"/>
          </p:nvPr>
        </p:nvSpPr>
        <p:spPr>
          <a:xfrm>
            <a:off x="677334" y="1348155"/>
            <a:ext cx="8596668" cy="5146430"/>
          </a:xfrm>
        </p:spPr>
        <p:txBody>
          <a:bodyPr/>
          <a:lstStyle/>
          <a:p>
            <a:r>
              <a:rPr lang="ru-RU" dirty="0" smtClean="0"/>
              <a:t> </a:t>
            </a:r>
            <a:r>
              <a:rPr lang="ru-RU" sz="2800" dirty="0">
                <a:latin typeface="Constantia" panose="02030602050306030303" pitchFamily="18" charset="0"/>
              </a:rPr>
              <a:t>проведение итоговой конференции в организации;</a:t>
            </a:r>
          </a:p>
          <a:p>
            <a:r>
              <a:rPr lang="ru-RU" sz="2800" dirty="0" smtClean="0">
                <a:latin typeface="Constantia" panose="02030602050306030303" pitchFamily="18" charset="0"/>
              </a:rPr>
              <a:t> </a:t>
            </a:r>
            <a:r>
              <a:rPr lang="ru-RU" sz="2800" dirty="0">
                <a:latin typeface="Constantia" panose="02030602050306030303" pitchFamily="18" charset="0"/>
              </a:rPr>
              <a:t>издание сборника с материалами мероприятий;</a:t>
            </a:r>
          </a:p>
          <a:p>
            <a:r>
              <a:rPr lang="ru-RU" sz="2800" dirty="0" smtClean="0">
                <a:latin typeface="Constantia" panose="02030602050306030303" pitchFamily="18" charset="0"/>
              </a:rPr>
              <a:t>презентация </a:t>
            </a:r>
            <a:r>
              <a:rPr lang="ru-RU" sz="2800" dirty="0">
                <a:latin typeface="Constantia" panose="02030602050306030303" pitchFamily="18" charset="0"/>
              </a:rPr>
              <a:t>методической базы наставников организации;</a:t>
            </a:r>
          </a:p>
          <a:p>
            <a:r>
              <a:rPr lang="ru-RU" sz="2800" dirty="0" smtClean="0">
                <a:latin typeface="Constantia" panose="02030602050306030303" pitchFamily="18" charset="0"/>
              </a:rPr>
              <a:t>поощрение </a:t>
            </a:r>
            <a:r>
              <a:rPr lang="ru-RU" sz="2800" dirty="0">
                <a:latin typeface="Constantia" panose="02030602050306030303" pitchFamily="18" charset="0"/>
              </a:rPr>
              <a:t>лучших наставников школы на уровне организации;</a:t>
            </a:r>
          </a:p>
          <a:p>
            <a:r>
              <a:rPr lang="ru-RU" sz="2800" dirty="0" smtClean="0">
                <a:latin typeface="Constantia" panose="02030602050306030303" pitchFamily="18" charset="0"/>
              </a:rPr>
              <a:t>представление </a:t>
            </a:r>
            <a:r>
              <a:rPr lang="ru-RU" sz="2800" dirty="0">
                <a:latin typeface="Constantia" panose="02030602050306030303" pitchFamily="18" charset="0"/>
              </a:rPr>
              <a:t>лучших практик от наставников на краевом и муниципальном </a:t>
            </a:r>
            <a:r>
              <a:rPr lang="ru-RU" sz="2800" dirty="0" smtClean="0">
                <a:latin typeface="Constantia" panose="02030602050306030303" pitchFamily="18" charset="0"/>
              </a:rPr>
              <a:t>уровнях</a:t>
            </a:r>
            <a:r>
              <a:rPr lang="ru-RU" sz="2800" dirty="0">
                <a:latin typeface="Constantia" panose="02030602050306030303" pitchFamily="18" charset="0"/>
              </a:rPr>
              <a:t>.</a:t>
            </a:r>
          </a:p>
          <a:p>
            <a:pPr marL="0" indent="0">
              <a:buNone/>
            </a:pPr>
            <a:r>
              <a:rPr lang="ru-RU" sz="2400" dirty="0">
                <a:latin typeface="Constantia" panose="02030602050306030303" pitchFamily="18" charset="0"/>
              </a:rPr>
              <a:t> </a:t>
            </a:r>
          </a:p>
          <a:p>
            <a:endParaRPr lang="ru-RU" dirty="0"/>
          </a:p>
        </p:txBody>
      </p:sp>
    </p:spTree>
    <p:extLst>
      <p:ext uri="{BB962C8B-B14F-4D97-AF65-F5344CB8AC3E}">
        <p14:creationId xmlns:p14="http://schemas.microsoft.com/office/powerpoint/2010/main" val="41816038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64124"/>
            <a:ext cx="8596668" cy="586154"/>
          </a:xfrm>
        </p:spPr>
        <p:txBody>
          <a:bodyPr>
            <a:normAutofit fontScale="90000"/>
          </a:bodyPr>
          <a:lstStyle/>
          <a:p>
            <a:r>
              <a:rPr lang="ru-RU" dirty="0" smtClean="0">
                <a:solidFill>
                  <a:schemeClr val="tx1"/>
                </a:solidFill>
                <a:latin typeface="Constantia" panose="02030602050306030303" pitchFamily="18" charset="0"/>
              </a:rPr>
              <a:t>Проведение итоговых мероприятий</a:t>
            </a:r>
            <a:endParaRPr lang="ru-RU" dirty="0">
              <a:solidFill>
                <a:schemeClr val="tx1"/>
              </a:solidFill>
              <a:latin typeface="Constantia" panose="02030602050306030303" pitchFamily="18" charset="0"/>
            </a:endParaRPr>
          </a:p>
        </p:txBody>
      </p:sp>
      <p:sp>
        <p:nvSpPr>
          <p:cNvPr id="3" name="Объект 2"/>
          <p:cNvSpPr>
            <a:spLocks noGrp="1"/>
          </p:cNvSpPr>
          <p:nvPr>
            <p:ph idx="1"/>
          </p:nvPr>
        </p:nvSpPr>
        <p:spPr>
          <a:xfrm>
            <a:off x="677334" y="750279"/>
            <a:ext cx="8970758" cy="5990490"/>
          </a:xfrm>
        </p:spPr>
        <p:txBody>
          <a:bodyPr>
            <a:normAutofit fontScale="92500"/>
          </a:bodyPr>
          <a:lstStyle/>
          <a:p>
            <a:pPr marL="0" indent="0">
              <a:buNone/>
            </a:pPr>
            <a:r>
              <a:rPr lang="ru-RU" sz="2200" dirty="0" smtClean="0">
                <a:latin typeface="Constantia" panose="02030602050306030303" pitchFamily="18" charset="0"/>
              </a:rPr>
              <a:t>предусматривает </a:t>
            </a:r>
            <a:r>
              <a:rPr lang="ru-RU" sz="2200" dirty="0">
                <a:latin typeface="Constantia" panose="02030602050306030303" pitchFamily="18" charset="0"/>
              </a:rPr>
              <a:t>реализацию следующих </a:t>
            </a:r>
            <a:r>
              <a:rPr lang="ru-RU" sz="2200" b="1" i="1" dirty="0">
                <a:latin typeface="Constantia" panose="02030602050306030303" pitchFamily="18" charset="0"/>
              </a:rPr>
              <a:t>целей</a:t>
            </a:r>
            <a:r>
              <a:rPr lang="ru-RU" sz="2200" dirty="0">
                <a:latin typeface="Constantia" panose="02030602050306030303" pitchFamily="18" charset="0"/>
              </a:rPr>
              <a:t>:</a:t>
            </a:r>
          </a:p>
          <a:p>
            <a:pPr lvl="0"/>
            <a:r>
              <a:rPr lang="ru-RU" sz="2200" dirty="0">
                <a:latin typeface="Constantia" panose="02030602050306030303" pitchFamily="18" charset="0"/>
              </a:rPr>
              <a:t>Совершенствование методического и профессионального мастерства, творческий рост педагогов в наставничестве;</a:t>
            </a:r>
          </a:p>
          <a:p>
            <a:pPr lvl="0"/>
            <a:r>
              <a:rPr lang="ru-RU" sz="2200" dirty="0">
                <a:latin typeface="Constantia" panose="02030602050306030303" pitchFamily="18" charset="0"/>
              </a:rPr>
              <a:t>Создание условий для непрерывного развития педагогического мастерства; </a:t>
            </a:r>
          </a:p>
          <a:p>
            <a:pPr lvl="0"/>
            <a:r>
              <a:rPr lang="ru-RU" sz="2200" dirty="0">
                <a:latin typeface="Constantia" panose="02030602050306030303" pitchFamily="18" charset="0"/>
              </a:rPr>
              <a:t>Выявление успешного опыта взаимодействия наставника и наставляемого;</a:t>
            </a:r>
          </a:p>
          <a:p>
            <a:pPr lvl="0"/>
            <a:r>
              <a:rPr lang="ru-RU" sz="2200" dirty="0">
                <a:latin typeface="Constantia" panose="02030602050306030303" pitchFamily="18" charset="0"/>
              </a:rPr>
              <a:t>Обмен опытом эффективного взаимодействия наставнических пар разных форм;</a:t>
            </a:r>
          </a:p>
          <a:p>
            <a:pPr lvl="0"/>
            <a:r>
              <a:rPr lang="ru-RU" sz="2200" dirty="0">
                <a:latin typeface="Constantia" panose="02030602050306030303" pitchFamily="18" charset="0"/>
              </a:rPr>
              <a:t>Создание банка эффективных практик разных форм наставничества в образовательной организации;</a:t>
            </a:r>
          </a:p>
          <a:p>
            <a:pPr lvl="0"/>
            <a:r>
              <a:rPr lang="ru-RU" sz="2200" dirty="0">
                <a:latin typeface="Constantia" panose="02030602050306030303" pitchFamily="18" charset="0"/>
              </a:rPr>
              <a:t>Мотивация наставников и наставляемых на дальнейшее взаимодействие;</a:t>
            </a:r>
          </a:p>
          <a:p>
            <a:pPr lvl="0"/>
            <a:r>
              <a:rPr lang="ru-RU" sz="2200" dirty="0">
                <a:latin typeface="Constantia" panose="02030602050306030303" pitchFamily="18" charset="0"/>
              </a:rPr>
              <a:t>Корректирование программы наставничества образовательной организации в части постановки задач на следующий учебный год, а также в части основных мероприятий и форм их организации. </a:t>
            </a:r>
          </a:p>
          <a:p>
            <a:endParaRPr lang="ru-RU" dirty="0"/>
          </a:p>
        </p:txBody>
      </p:sp>
    </p:spTree>
    <p:extLst>
      <p:ext uri="{BB962C8B-B14F-4D97-AF65-F5344CB8AC3E}">
        <p14:creationId xmlns:p14="http://schemas.microsoft.com/office/powerpoint/2010/main" val="40660235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99292"/>
            <a:ext cx="8596668" cy="550985"/>
          </a:xfrm>
        </p:spPr>
        <p:txBody>
          <a:bodyPr>
            <a:normAutofit fontScale="90000"/>
          </a:bodyPr>
          <a:lstStyle/>
          <a:p>
            <a:r>
              <a:rPr lang="ru-RU" dirty="0" smtClean="0">
                <a:solidFill>
                  <a:schemeClr val="tx1"/>
                </a:solidFill>
                <a:latin typeface="Constantia" panose="02030602050306030303" pitchFamily="18" charset="0"/>
              </a:rPr>
              <a:t>Чтобы подготовить итоговое мероприятие: </a:t>
            </a:r>
            <a:endParaRPr lang="ru-RU" dirty="0">
              <a:solidFill>
                <a:schemeClr val="tx1"/>
              </a:solidFill>
              <a:latin typeface="Constantia" panose="02030602050306030303" pitchFamily="18" charset="0"/>
            </a:endParaRPr>
          </a:p>
        </p:txBody>
      </p:sp>
      <p:sp>
        <p:nvSpPr>
          <p:cNvPr id="3" name="Объект 2"/>
          <p:cNvSpPr>
            <a:spLocks noGrp="1"/>
          </p:cNvSpPr>
          <p:nvPr>
            <p:ph idx="1"/>
          </p:nvPr>
        </p:nvSpPr>
        <p:spPr>
          <a:xfrm>
            <a:off x="677334" y="902677"/>
            <a:ext cx="8596668" cy="5580185"/>
          </a:xfrm>
        </p:spPr>
        <p:txBody>
          <a:bodyPr>
            <a:normAutofit fontScale="92500" lnSpcReduction="10000"/>
          </a:bodyPr>
          <a:lstStyle/>
          <a:p>
            <a:r>
              <a:rPr lang="ru-RU" dirty="0" smtClean="0"/>
              <a:t> </a:t>
            </a:r>
            <a:r>
              <a:rPr lang="ru-RU" sz="2400" dirty="0">
                <a:latin typeface="Constantia" panose="02030602050306030303" pitchFamily="18" charset="0"/>
              </a:rPr>
              <a:t>проанализировать реализацию Программы наставничества в образовательной организации в соответствии с запланированным комплексом мероприятий, направленных на организацию взаимоотношений наставника и наставляемого утверждённых форм наставничества;</a:t>
            </a:r>
          </a:p>
          <a:p>
            <a:r>
              <a:rPr lang="ru-RU" sz="2400" dirty="0" smtClean="0">
                <a:latin typeface="Constantia" panose="02030602050306030303" pitchFamily="18" charset="0"/>
              </a:rPr>
              <a:t>определить </a:t>
            </a:r>
            <a:r>
              <a:rPr lang="ru-RU" sz="2400" dirty="0">
                <a:latin typeface="Constantia" panose="02030602050306030303" pitchFamily="18" charset="0"/>
              </a:rPr>
              <a:t>форму и содержание итоговой рефлексии деятельности наставнических пар;</a:t>
            </a:r>
          </a:p>
          <a:p>
            <a:r>
              <a:rPr lang="ru-RU" sz="2400" dirty="0" smtClean="0">
                <a:latin typeface="Constantia" panose="02030602050306030303" pitchFamily="18" charset="0"/>
              </a:rPr>
              <a:t>выбрать </a:t>
            </a:r>
            <a:r>
              <a:rPr lang="ru-RU" sz="2400" dirty="0">
                <a:latin typeface="Constantia" panose="02030602050306030303" pitchFamily="18" charset="0"/>
              </a:rPr>
              <a:t>форму проведения мероприятия;</a:t>
            </a:r>
          </a:p>
          <a:p>
            <a:r>
              <a:rPr lang="ru-RU" sz="2400" dirty="0" smtClean="0">
                <a:latin typeface="Constantia" panose="02030602050306030303" pitchFamily="18" charset="0"/>
              </a:rPr>
              <a:t>отобрать </a:t>
            </a:r>
            <a:r>
              <a:rPr lang="ru-RU" sz="2400" dirty="0">
                <a:latin typeface="Constantia" panose="02030602050306030303" pitchFamily="18" charset="0"/>
              </a:rPr>
              <a:t>содержательные блоки для конструирования мероприятия;</a:t>
            </a:r>
          </a:p>
          <a:p>
            <a:r>
              <a:rPr lang="ru-RU" sz="2400" dirty="0" smtClean="0">
                <a:latin typeface="Constantia" panose="02030602050306030303" pitchFamily="18" charset="0"/>
              </a:rPr>
              <a:t>определить </a:t>
            </a:r>
            <a:r>
              <a:rPr lang="ru-RU" sz="2400" dirty="0">
                <a:latin typeface="Constantia" panose="02030602050306030303" pitchFamily="18" charset="0"/>
              </a:rPr>
              <a:t>форматы выступающих и разработать сценарий итогового мероприятия;</a:t>
            </a:r>
          </a:p>
          <a:p>
            <a:r>
              <a:rPr lang="ru-RU" sz="2400" dirty="0" smtClean="0">
                <a:latin typeface="Constantia" panose="02030602050306030303" pitchFamily="18" charset="0"/>
              </a:rPr>
              <a:t>подготовить </a:t>
            </a:r>
            <a:r>
              <a:rPr lang="ru-RU" sz="2400" dirty="0">
                <a:latin typeface="Constantia" panose="02030602050306030303" pitchFamily="18" charset="0"/>
              </a:rPr>
              <a:t>проект приказа о поощрении участников наставнического движения в образовательной организации, а также подготовить грамоты, сертификаты и другие виды поощрения</a:t>
            </a:r>
            <a:r>
              <a:rPr lang="ru-RU" sz="2400" dirty="0" smtClean="0">
                <a:latin typeface="Constantia" panose="02030602050306030303" pitchFamily="18" charset="0"/>
              </a:rPr>
              <a:t>.</a:t>
            </a:r>
            <a:endParaRPr lang="ru-RU" sz="2400" dirty="0">
              <a:latin typeface="Constantia" panose="02030602050306030303" pitchFamily="18" charset="0"/>
            </a:endParaRPr>
          </a:p>
        </p:txBody>
      </p:sp>
    </p:spTree>
    <p:extLst>
      <p:ext uri="{BB962C8B-B14F-4D97-AF65-F5344CB8AC3E}">
        <p14:creationId xmlns:p14="http://schemas.microsoft.com/office/powerpoint/2010/main" val="19010157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17231"/>
            <a:ext cx="8596668" cy="574431"/>
          </a:xfrm>
        </p:spPr>
        <p:txBody>
          <a:bodyPr>
            <a:normAutofit fontScale="90000"/>
          </a:bodyPr>
          <a:lstStyle/>
          <a:p>
            <a:r>
              <a:rPr lang="ru-RU" dirty="0" smtClean="0">
                <a:solidFill>
                  <a:schemeClr val="tx1"/>
                </a:solidFill>
                <a:latin typeface="Constantia" panose="02030602050306030303" pitchFamily="18" charset="0"/>
              </a:rPr>
              <a:t>Формы и результат итогового мероприятия</a:t>
            </a:r>
            <a:endParaRPr lang="ru-RU" dirty="0">
              <a:solidFill>
                <a:schemeClr val="tx1"/>
              </a:solidFill>
              <a:latin typeface="Constantia" panose="02030602050306030303" pitchFamily="18" charset="0"/>
            </a:endParaRPr>
          </a:p>
        </p:txBody>
      </p:sp>
      <p:sp>
        <p:nvSpPr>
          <p:cNvPr id="3" name="Объект 2"/>
          <p:cNvSpPr>
            <a:spLocks noGrp="1"/>
          </p:cNvSpPr>
          <p:nvPr>
            <p:ph idx="1"/>
          </p:nvPr>
        </p:nvSpPr>
        <p:spPr>
          <a:xfrm>
            <a:off x="677334" y="691662"/>
            <a:ext cx="8994204" cy="6025661"/>
          </a:xfrm>
        </p:spPr>
        <p:txBody>
          <a:bodyPr>
            <a:noAutofit/>
          </a:bodyPr>
          <a:lstStyle/>
          <a:p>
            <a:r>
              <a:rPr lang="ru-RU" sz="2400" dirty="0">
                <a:latin typeface="Constantia" panose="02030602050306030303" pitchFamily="18" charset="0"/>
              </a:rPr>
              <a:t>Итоговое мероприятие может быть проведено в любой коллективной организационно-педагогической форме, соответствующей содержанию и планируемым результатам программы наставничества образовательной организации: </a:t>
            </a:r>
          </a:p>
          <a:p>
            <a:pPr marL="0" indent="0">
              <a:buNone/>
            </a:pPr>
            <a:r>
              <a:rPr lang="ru-RU" sz="2400" dirty="0">
                <a:latin typeface="Constantia" panose="02030602050306030303" pitchFamily="18" charset="0"/>
              </a:rPr>
              <a:t>- собрание, вечер, конференция, фестиваль, творческий отчёт;</a:t>
            </a:r>
          </a:p>
          <a:p>
            <a:pPr marL="0" indent="0">
              <a:buNone/>
            </a:pPr>
            <a:r>
              <a:rPr lang="ru-RU" sz="2400" dirty="0">
                <a:latin typeface="Constantia" panose="02030602050306030303" pitchFamily="18" charset="0"/>
              </a:rPr>
              <a:t>- круглый стол, методический диалог, методическая мозаика и др.</a:t>
            </a:r>
          </a:p>
          <a:p>
            <a:r>
              <a:rPr lang="ru-RU" sz="2400" dirty="0">
                <a:latin typeface="Constantia" panose="02030602050306030303" pitchFamily="18" charset="0"/>
              </a:rPr>
              <a:t>Результатом проведённого итогового мероприятия, завершающего годовой цикл наставничества в образовательной организации, будут сформированные практики наставников и наставляемых разных форм наставнического взаимодействия, которые можно представлять на профессиональных конкурсах педагогов различных уровней.  </a:t>
            </a:r>
          </a:p>
          <a:p>
            <a:pPr marL="0" indent="0">
              <a:buNone/>
            </a:pPr>
            <a:r>
              <a:rPr lang="ru-RU" sz="2400" dirty="0">
                <a:latin typeface="Constantia" panose="02030602050306030303" pitchFamily="18" charset="0"/>
              </a:rPr>
              <a:t> </a:t>
            </a:r>
          </a:p>
          <a:p>
            <a:endParaRPr lang="ru-RU" dirty="0"/>
          </a:p>
        </p:txBody>
      </p:sp>
    </p:spTree>
    <p:extLst>
      <p:ext uri="{BB962C8B-B14F-4D97-AF65-F5344CB8AC3E}">
        <p14:creationId xmlns:p14="http://schemas.microsoft.com/office/powerpoint/2010/main" val="1089734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234462"/>
            <a:ext cx="8596668" cy="515815"/>
          </a:xfrm>
        </p:spPr>
        <p:txBody>
          <a:bodyPr>
            <a:normAutofit fontScale="90000"/>
          </a:bodyPr>
          <a:lstStyle/>
          <a:p>
            <a:r>
              <a:rPr lang="ru-RU" dirty="0" smtClean="0">
                <a:solidFill>
                  <a:schemeClr val="tx1"/>
                </a:solidFill>
                <a:latin typeface="Constantia" panose="02030602050306030303" pitchFamily="18" charset="0"/>
              </a:rPr>
              <a:t>Регулирующие документы</a:t>
            </a:r>
            <a:endParaRPr lang="ru-RU" dirty="0">
              <a:solidFill>
                <a:schemeClr val="tx1"/>
              </a:solidFill>
              <a:latin typeface="Constantia" panose="02030602050306030303" pitchFamily="18" charset="0"/>
            </a:endParaRPr>
          </a:p>
        </p:txBody>
      </p:sp>
      <p:sp>
        <p:nvSpPr>
          <p:cNvPr id="3" name="Объект 2"/>
          <p:cNvSpPr>
            <a:spLocks noGrp="1"/>
          </p:cNvSpPr>
          <p:nvPr>
            <p:ph idx="1"/>
          </p:nvPr>
        </p:nvSpPr>
        <p:spPr>
          <a:xfrm>
            <a:off x="362113" y="1113693"/>
            <a:ext cx="8911889" cy="5556738"/>
          </a:xfrm>
        </p:spPr>
        <p:txBody>
          <a:bodyPr>
            <a:normAutofit/>
          </a:bodyPr>
          <a:lstStyle/>
          <a:p>
            <a:pPr marL="0" indent="0">
              <a:buNone/>
            </a:pPr>
            <a:r>
              <a:rPr lang="ru-RU" sz="2400" dirty="0" smtClean="0">
                <a:latin typeface="Constantia" panose="02030602050306030303" pitchFamily="18" charset="0"/>
              </a:rPr>
              <a:t>     Положение о системе наставничества: </a:t>
            </a:r>
          </a:p>
          <a:p>
            <a:pPr marL="0" indent="0">
              <a:buNone/>
            </a:pPr>
            <a:r>
              <a:rPr lang="ru-RU" sz="2400" dirty="0" smtClean="0">
                <a:latin typeface="Constantia" panose="02030602050306030303" pitchFamily="18" charset="0"/>
              </a:rPr>
              <a:t>П.3.9. «Обязанности наставника»</a:t>
            </a:r>
          </a:p>
          <a:p>
            <a:pPr>
              <a:buFontTx/>
              <a:buChar char="-"/>
            </a:pPr>
            <a:r>
              <a:rPr lang="ru-RU" sz="2400" dirty="0" smtClean="0">
                <a:latin typeface="Constantia" panose="02030602050306030303" pitchFamily="18" charset="0"/>
              </a:rPr>
              <a:t>наставник обязан подводить итоги профессиональной адаптации и профессионального развития наставляемого , составлять отчёт по итогам наставничества с заключением о результатах наставнического взаимодействия и результатах труда как наставляемого, так и самого наставника</a:t>
            </a:r>
          </a:p>
          <a:p>
            <a:pPr>
              <a:buFontTx/>
              <a:buChar char="-"/>
            </a:pPr>
            <a:r>
              <a:rPr lang="ru-RU" sz="2400" dirty="0" smtClean="0">
                <a:latin typeface="Constantia" panose="02030602050306030303" pitchFamily="18" charset="0"/>
              </a:rPr>
              <a:t>Положение о Программе наставничества:</a:t>
            </a:r>
          </a:p>
          <a:p>
            <a:pPr>
              <a:buFontTx/>
              <a:buChar char="-"/>
            </a:pPr>
            <a:r>
              <a:rPr lang="ru-RU" sz="2400" dirty="0" smtClean="0">
                <a:latin typeface="Constantia" panose="02030602050306030303" pitchFamily="18" charset="0"/>
              </a:rPr>
              <a:t>П.7 «Завершение </a:t>
            </a:r>
            <a:r>
              <a:rPr lang="ru-RU" sz="2400" dirty="0">
                <a:latin typeface="Constantia" panose="02030602050306030303" pitchFamily="18" charset="0"/>
              </a:rPr>
              <a:t>П</a:t>
            </a:r>
            <a:r>
              <a:rPr lang="ru-RU" sz="2400" dirty="0" smtClean="0">
                <a:latin typeface="Constantia" panose="02030602050306030303" pitchFamily="18" charset="0"/>
              </a:rPr>
              <a:t>рограммы наставничества»</a:t>
            </a:r>
          </a:p>
          <a:p>
            <a:pPr>
              <a:buFontTx/>
              <a:buChar char="-"/>
            </a:pPr>
            <a:r>
              <a:rPr lang="ru-RU" sz="2400" dirty="0" smtClean="0">
                <a:latin typeface="Constantia" panose="02030602050306030303" pitchFamily="18" charset="0"/>
              </a:rPr>
              <a:t>Задачи рефлексивно-аналитического (оценочного) этапа: </a:t>
            </a:r>
          </a:p>
          <a:p>
            <a:pPr>
              <a:buFontTx/>
              <a:buChar char="-"/>
            </a:pPr>
            <a:r>
              <a:rPr lang="ru-RU" sz="2400" dirty="0" smtClean="0">
                <a:latin typeface="Constantia" panose="02030602050306030303" pitchFamily="18" charset="0"/>
              </a:rPr>
              <a:t>Наставляемый вычленяет позитивный опыт и затруднения, наставник анализирует эффективность своей работы</a:t>
            </a:r>
            <a:endParaRPr lang="ru-RU" sz="2400" dirty="0">
              <a:latin typeface="Constantia" panose="02030602050306030303" pitchFamily="18" charset="0"/>
            </a:endParaRPr>
          </a:p>
        </p:txBody>
      </p:sp>
      <p:sp>
        <p:nvSpPr>
          <p:cNvPr id="4" name="Стрелка вправо 3"/>
          <p:cNvSpPr/>
          <p:nvPr/>
        </p:nvSpPr>
        <p:spPr>
          <a:xfrm>
            <a:off x="476739" y="1230923"/>
            <a:ext cx="401189" cy="1758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 </a:t>
            </a:r>
            <a:endParaRPr lang="ru-RU" dirty="0"/>
          </a:p>
        </p:txBody>
      </p:sp>
      <p:sp>
        <p:nvSpPr>
          <p:cNvPr id="5" name="Стрелка вправо 4"/>
          <p:cNvSpPr/>
          <p:nvPr/>
        </p:nvSpPr>
        <p:spPr>
          <a:xfrm>
            <a:off x="362113" y="4220307"/>
            <a:ext cx="411610" cy="1875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23348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52399"/>
            <a:ext cx="8596668" cy="949569"/>
          </a:xfrm>
        </p:spPr>
        <p:txBody>
          <a:bodyPr>
            <a:normAutofit fontScale="90000"/>
          </a:bodyPr>
          <a:lstStyle/>
          <a:p>
            <a:r>
              <a:rPr lang="ru-RU" dirty="0" smtClean="0">
                <a:solidFill>
                  <a:schemeClr val="tx1"/>
                </a:solidFill>
                <a:latin typeface="Constantia" panose="02030602050306030303" pitchFamily="18" charset="0"/>
              </a:rPr>
              <a:t>Почему необходимо подводить итоги наставнического взаимодействия?</a:t>
            </a:r>
            <a:endParaRPr lang="ru-RU" dirty="0">
              <a:solidFill>
                <a:schemeClr val="tx1"/>
              </a:solidFill>
              <a:latin typeface="Constantia" panose="02030602050306030303" pitchFamily="18" charset="0"/>
            </a:endParaRPr>
          </a:p>
        </p:txBody>
      </p:sp>
      <p:sp>
        <p:nvSpPr>
          <p:cNvPr id="3" name="Объект 2"/>
          <p:cNvSpPr>
            <a:spLocks noGrp="1"/>
          </p:cNvSpPr>
          <p:nvPr>
            <p:ph idx="1"/>
          </p:nvPr>
        </p:nvSpPr>
        <p:spPr>
          <a:xfrm>
            <a:off x="677334" y="1395046"/>
            <a:ext cx="8596668" cy="5263662"/>
          </a:xfrm>
        </p:spPr>
        <p:txBody>
          <a:bodyPr>
            <a:normAutofit/>
          </a:bodyPr>
          <a:lstStyle/>
          <a:p>
            <a:r>
              <a:rPr lang="ru-RU" sz="2800" dirty="0" smtClean="0">
                <a:latin typeface="Constantia" panose="02030602050306030303" pitchFamily="18" charset="0"/>
              </a:rPr>
              <a:t>Определить эффективность работы как наставника, так и наставляемого, а также эффективность самой программы;</a:t>
            </a:r>
          </a:p>
          <a:p>
            <a:r>
              <a:rPr lang="ru-RU" sz="2800" dirty="0" smtClean="0">
                <a:latin typeface="Constantia" panose="02030602050306030303" pitchFamily="18" charset="0"/>
              </a:rPr>
              <a:t>Аналитическими материалами доказать, что Цель, заявленная в Программе работы с наставляемым(и), достигнута, задачи решены;</a:t>
            </a:r>
          </a:p>
          <a:p>
            <a:r>
              <a:rPr lang="ru-RU" sz="2800" dirty="0" smtClean="0">
                <a:latin typeface="Constantia" panose="02030602050306030303" pitchFamily="18" charset="0"/>
              </a:rPr>
              <a:t>Скорректировать образовательный процесс по наставничеству на следующий этап: изменить цель, сформулировать иные задачи или расширить предыдущие, вывести на более высокий уровень по содержанию.</a:t>
            </a:r>
            <a:endParaRPr lang="ru-RU" sz="2800" dirty="0">
              <a:latin typeface="Constantia" panose="02030602050306030303" pitchFamily="18" charset="0"/>
            </a:endParaRPr>
          </a:p>
        </p:txBody>
      </p:sp>
    </p:spTree>
    <p:extLst>
      <p:ext uri="{BB962C8B-B14F-4D97-AF65-F5344CB8AC3E}">
        <p14:creationId xmlns:p14="http://schemas.microsoft.com/office/powerpoint/2010/main" val="1924906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87569"/>
            <a:ext cx="8596668" cy="527539"/>
          </a:xfrm>
        </p:spPr>
        <p:txBody>
          <a:bodyPr>
            <a:normAutofit fontScale="90000"/>
          </a:bodyPr>
          <a:lstStyle/>
          <a:p>
            <a:r>
              <a:rPr lang="ru-RU" dirty="0" smtClean="0">
                <a:solidFill>
                  <a:schemeClr val="tx1"/>
                </a:solidFill>
                <a:latin typeface="Constantia" panose="02030602050306030303" pitchFamily="18" charset="0"/>
              </a:rPr>
              <a:t>Алгоритм действий куратора и наставника</a:t>
            </a:r>
            <a:endParaRPr lang="ru-RU" dirty="0">
              <a:solidFill>
                <a:schemeClr val="tx1"/>
              </a:solidFill>
              <a:latin typeface="Constantia" panose="02030602050306030303" pitchFamily="18" charset="0"/>
            </a:endParaRPr>
          </a:p>
        </p:txBody>
      </p:sp>
      <p:sp>
        <p:nvSpPr>
          <p:cNvPr id="3" name="Объект 2"/>
          <p:cNvSpPr>
            <a:spLocks noGrp="1"/>
          </p:cNvSpPr>
          <p:nvPr>
            <p:ph idx="1"/>
          </p:nvPr>
        </p:nvSpPr>
        <p:spPr>
          <a:xfrm>
            <a:off x="386862" y="715108"/>
            <a:ext cx="8887140" cy="5920153"/>
          </a:xfrm>
        </p:spPr>
        <p:txBody>
          <a:bodyPr>
            <a:normAutofit/>
          </a:bodyPr>
          <a:lstStyle/>
          <a:p>
            <a:pPr marL="0" indent="0">
              <a:buNone/>
            </a:pPr>
            <a:r>
              <a:rPr lang="ru-RU" sz="2400" dirty="0" smtClean="0">
                <a:solidFill>
                  <a:schemeClr val="tx1"/>
                </a:solidFill>
                <a:latin typeface="Constantia" panose="02030602050306030303" pitchFamily="18" charset="0"/>
              </a:rPr>
              <a:t>1. Провести анализ входа в наставничество:</a:t>
            </a:r>
          </a:p>
          <a:p>
            <a:r>
              <a:rPr lang="ru-RU" sz="2400" dirty="0" smtClean="0">
                <a:solidFill>
                  <a:schemeClr val="tx1"/>
                </a:solidFill>
                <a:latin typeface="Constantia" panose="02030602050306030303" pitchFamily="18" charset="0"/>
              </a:rPr>
              <a:t>Какие были запросы у наставляемого? (Предложения куратора, наставника по работе над актуальной темой)</a:t>
            </a:r>
          </a:p>
          <a:p>
            <a:r>
              <a:rPr lang="ru-RU" sz="2400" dirty="0" smtClean="0">
                <a:solidFill>
                  <a:schemeClr val="tx1"/>
                </a:solidFill>
                <a:latin typeface="Constantia" panose="02030602050306030303" pitchFamily="18" charset="0"/>
              </a:rPr>
              <a:t>Какие были затруднения на основе входной диагностики?</a:t>
            </a:r>
          </a:p>
          <a:p>
            <a:r>
              <a:rPr lang="ru-RU" sz="2400" dirty="0" smtClean="0">
                <a:solidFill>
                  <a:schemeClr val="tx1"/>
                </a:solidFill>
                <a:latin typeface="Constantia" panose="02030602050306030303" pitchFamily="18" charset="0"/>
              </a:rPr>
              <a:t>Какие Цели были сформулированы в начале наставнического взаимодействия? </a:t>
            </a:r>
          </a:p>
          <a:p>
            <a:pPr marL="0" indent="0">
              <a:buNone/>
            </a:pPr>
            <a:r>
              <a:rPr lang="ru-RU" sz="2400" dirty="0" smtClean="0">
                <a:solidFill>
                  <a:schemeClr val="tx1"/>
                </a:solidFill>
                <a:latin typeface="Constantia" panose="02030602050306030303" pitchFamily="18" charset="0"/>
              </a:rPr>
              <a:t>2. Каковы итоги промежуточной диагностики или анкетирования в течение года? Провести сравнительный анализ </a:t>
            </a:r>
            <a:r>
              <a:rPr lang="ru-RU" sz="2400" dirty="0">
                <a:solidFill>
                  <a:schemeClr val="tx1"/>
                </a:solidFill>
                <a:latin typeface="Constantia" panose="02030602050306030303" pitchFamily="18" charset="0"/>
              </a:rPr>
              <a:t>промежуточной </a:t>
            </a:r>
            <a:r>
              <a:rPr lang="ru-RU" sz="2400" dirty="0" smtClean="0">
                <a:solidFill>
                  <a:schemeClr val="tx1"/>
                </a:solidFill>
                <a:latin typeface="Constantia" panose="02030602050306030303" pitchFamily="18" charset="0"/>
              </a:rPr>
              <a:t>диагностики (анкетирования) с профессиональными затруднениями входной диагностики.</a:t>
            </a:r>
          </a:p>
          <a:p>
            <a:pPr marL="0" indent="0">
              <a:buNone/>
            </a:pPr>
            <a:r>
              <a:rPr lang="ru-RU" sz="2400" dirty="0" smtClean="0">
                <a:solidFill>
                  <a:schemeClr val="tx1"/>
                </a:solidFill>
                <a:latin typeface="Constantia" panose="02030602050306030303" pitchFamily="18" charset="0"/>
              </a:rPr>
              <a:t>3. Описать влияние результатов сравнительного анализа на корректировку плана работы (что пришлось изменить, детализировать).</a:t>
            </a:r>
          </a:p>
        </p:txBody>
      </p:sp>
    </p:spTree>
    <p:extLst>
      <p:ext uri="{BB962C8B-B14F-4D97-AF65-F5344CB8AC3E}">
        <p14:creationId xmlns:p14="http://schemas.microsoft.com/office/powerpoint/2010/main" val="603951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87569"/>
            <a:ext cx="8596668" cy="527539"/>
          </a:xfrm>
        </p:spPr>
        <p:txBody>
          <a:bodyPr>
            <a:normAutofit fontScale="90000"/>
          </a:bodyPr>
          <a:lstStyle/>
          <a:p>
            <a:r>
              <a:rPr lang="ru-RU" dirty="0" smtClean="0">
                <a:solidFill>
                  <a:schemeClr val="tx1"/>
                </a:solidFill>
                <a:latin typeface="Constantia" panose="02030602050306030303" pitchFamily="18" charset="0"/>
              </a:rPr>
              <a:t>Алгоритм действий куратора и наставника</a:t>
            </a:r>
            <a:endParaRPr lang="ru-RU" dirty="0">
              <a:solidFill>
                <a:schemeClr val="tx1"/>
              </a:solidFill>
              <a:latin typeface="Constantia" panose="02030602050306030303" pitchFamily="18" charset="0"/>
            </a:endParaRPr>
          </a:p>
        </p:txBody>
      </p:sp>
      <p:sp>
        <p:nvSpPr>
          <p:cNvPr id="3" name="Объект 2"/>
          <p:cNvSpPr>
            <a:spLocks noGrp="1"/>
          </p:cNvSpPr>
          <p:nvPr>
            <p:ph idx="1"/>
          </p:nvPr>
        </p:nvSpPr>
        <p:spPr>
          <a:xfrm>
            <a:off x="386862" y="715108"/>
            <a:ext cx="8887140" cy="5920153"/>
          </a:xfrm>
        </p:spPr>
        <p:txBody>
          <a:bodyPr>
            <a:normAutofit/>
          </a:bodyPr>
          <a:lstStyle/>
          <a:p>
            <a:pPr marL="0" indent="0">
              <a:buNone/>
            </a:pPr>
            <a:endParaRPr lang="ru-RU" sz="2400" dirty="0" smtClean="0">
              <a:solidFill>
                <a:schemeClr val="tx1"/>
              </a:solidFill>
              <a:latin typeface="Constantia" panose="02030602050306030303" pitchFamily="18" charset="0"/>
            </a:endParaRPr>
          </a:p>
          <a:p>
            <a:pPr marL="0" indent="0">
              <a:buNone/>
            </a:pPr>
            <a:r>
              <a:rPr lang="ru-RU" sz="2400" dirty="0">
                <a:solidFill>
                  <a:schemeClr val="tx1"/>
                </a:solidFill>
                <a:latin typeface="Constantia" panose="02030602050306030303" pitchFamily="18" charset="0"/>
              </a:rPr>
              <a:t>4. Определить форму и содержание заключительной рефлексии наставляемого (опрос, самодиагностика, письменная форма)</a:t>
            </a:r>
          </a:p>
          <a:p>
            <a:pPr marL="0" indent="0">
              <a:buNone/>
            </a:pPr>
            <a:r>
              <a:rPr lang="ru-RU" sz="2400" dirty="0" smtClean="0">
                <a:solidFill>
                  <a:schemeClr val="tx1"/>
                </a:solidFill>
                <a:latin typeface="Constantia" panose="02030602050306030303" pitchFamily="18" charset="0"/>
              </a:rPr>
              <a:t>5. Проанализировать достигнутые результаты. Какая деятельность оказалась наиболее эффективной для достижения поставленной цели, какая – менее продуктивной?</a:t>
            </a:r>
          </a:p>
          <a:p>
            <a:pPr marL="0" indent="0">
              <a:buNone/>
            </a:pPr>
            <a:r>
              <a:rPr lang="ru-RU" sz="2400" dirty="0" smtClean="0">
                <a:solidFill>
                  <a:schemeClr val="tx1"/>
                </a:solidFill>
                <a:latin typeface="Constantia" panose="02030602050306030303" pitchFamily="18" charset="0"/>
              </a:rPr>
              <a:t>6. Соотнести результаты с показателями Программы (плана) работы с наставляемыми. </a:t>
            </a:r>
          </a:p>
          <a:p>
            <a:pPr marL="0" indent="0">
              <a:buNone/>
            </a:pPr>
            <a:r>
              <a:rPr lang="ru-RU" sz="2400" dirty="0" smtClean="0">
                <a:solidFill>
                  <a:schemeClr val="tx1"/>
                </a:solidFill>
                <a:latin typeface="Constantia" panose="02030602050306030303" pitchFamily="18" charset="0"/>
              </a:rPr>
              <a:t>7. Подтвердить успешность наставнической деятельности результатами анкетирования наставника и наставляемого (удовлетворённость процессом и итогом)</a:t>
            </a:r>
          </a:p>
        </p:txBody>
      </p:sp>
    </p:spTree>
    <p:extLst>
      <p:ext uri="{BB962C8B-B14F-4D97-AF65-F5344CB8AC3E}">
        <p14:creationId xmlns:p14="http://schemas.microsoft.com/office/powerpoint/2010/main" val="96270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28954"/>
            <a:ext cx="8596668" cy="679938"/>
          </a:xfrm>
        </p:spPr>
        <p:txBody>
          <a:bodyPr/>
          <a:lstStyle/>
          <a:p>
            <a:r>
              <a:rPr lang="ru-RU" dirty="0" smtClean="0">
                <a:solidFill>
                  <a:schemeClr val="tx1"/>
                </a:solidFill>
                <a:latin typeface="Constantia" panose="02030602050306030303" pitchFamily="18" charset="0"/>
              </a:rPr>
              <a:t>Что включает подведение итогов?</a:t>
            </a:r>
            <a:endParaRPr lang="ru-RU" dirty="0">
              <a:solidFill>
                <a:schemeClr val="tx1"/>
              </a:solidFill>
              <a:latin typeface="Constantia" panose="02030602050306030303" pitchFamily="18" charset="0"/>
            </a:endParaRPr>
          </a:p>
        </p:txBody>
      </p:sp>
      <p:sp>
        <p:nvSpPr>
          <p:cNvPr id="3" name="Объект 2"/>
          <p:cNvSpPr>
            <a:spLocks noGrp="1"/>
          </p:cNvSpPr>
          <p:nvPr>
            <p:ph idx="1"/>
          </p:nvPr>
        </p:nvSpPr>
        <p:spPr>
          <a:xfrm>
            <a:off x="677334" y="1277815"/>
            <a:ext cx="8596668" cy="5216770"/>
          </a:xfrm>
        </p:spPr>
        <p:txBody>
          <a:bodyPr>
            <a:normAutofit/>
          </a:bodyPr>
          <a:lstStyle/>
          <a:p>
            <a:r>
              <a:rPr lang="ru-RU" sz="2400" dirty="0" smtClean="0"/>
              <a:t> </a:t>
            </a:r>
            <a:r>
              <a:rPr lang="ru-RU" sz="2800" dirty="0">
                <a:latin typeface="Constantia" panose="02030602050306030303" pitchFamily="18" charset="0"/>
              </a:rPr>
              <a:t>А</a:t>
            </a:r>
            <a:r>
              <a:rPr lang="ru-RU" sz="2800" dirty="0" smtClean="0">
                <a:latin typeface="Constantia" panose="02030602050306030303" pitchFamily="18" charset="0"/>
              </a:rPr>
              <a:t>нализ </a:t>
            </a:r>
            <a:r>
              <a:rPr lang="ru-RU" sz="2800" dirty="0">
                <a:latin typeface="Constantia" panose="02030602050306030303" pitchFamily="18" charset="0"/>
              </a:rPr>
              <a:t>результатов работы наставляемого (количественный)</a:t>
            </a:r>
          </a:p>
          <a:p>
            <a:r>
              <a:rPr lang="ru-RU" sz="2800" dirty="0" smtClean="0">
                <a:latin typeface="Constantia" panose="02030602050306030303" pitchFamily="18" charset="0"/>
              </a:rPr>
              <a:t> </a:t>
            </a:r>
            <a:r>
              <a:rPr lang="ru-RU" sz="2800" dirty="0">
                <a:latin typeface="Constantia" panose="02030602050306030303" pitchFamily="18" charset="0"/>
              </a:rPr>
              <a:t>Оценка влияния Программы на участника (что изменилось в поведении, отношении к профессии, практических навыках наставляемого)</a:t>
            </a:r>
          </a:p>
          <a:p>
            <a:r>
              <a:rPr lang="ru-RU" sz="2800" dirty="0" smtClean="0">
                <a:latin typeface="Constantia" panose="02030602050306030303" pitchFamily="18" charset="0"/>
              </a:rPr>
              <a:t> </a:t>
            </a:r>
            <a:r>
              <a:rPr lang="ru-RU" sz="2800" dirty="0">
                <a:latin typeface="Constantia" panose="02030602050306030303" pitchFamily="18" charset="0"/>
              </a:rPr>
              <a:t>С</a:t>
            </a:r>
            <a:r>
              <a:rPr lang="ru-RU" sz="2800" dirty="0" smtClean="0">
                <a:latin typeface="Constantia" panose="02030602050306030303" pitchFamily="18" charset="0"/>
              </a:rPr>
              <a:t>амоанализ </a:t>
            </a:r>
            <a:r>
              <a:rPr lang="ru-RU" sz="2800" dirty="0">
                <a:latin typeface="Constantia" panose="02030602050306030303" pitchFamily="18" charset="0"/>
              </a:rPr>
              <a:t>своей деятельности</a:t>
            </a:r>
          </a:p>
          <a:p>
            <a:r>
              <a:rPr lang="ru-RU" sz="2800" dirty="0" smtClean="0">
                <a:latin typeface="Constantia" panose="02030602050306030303" pitchFamily="18" charset="0"/>
              </a:rPr>
              <a:t>Перспективы </a:t>
            </a:r>
            <a:r>
              <a:rPr lang="ru-RU" sz="2800" dirty="0">
                <a:latin typeface="Constantia" panose="02030602050306030303" pitchFamily="18" charset="0"/>
              </a:rPr>
              <a:t>дальнейшей работы</a:t>
            </a:r>
          </a:p>
          <a:p>
            <a:r>
              <a:rPr lang="ru-RU" sz="2800" dirty="0" smtClean="0">
                <a:latin typeface="Constantia" panose="02030602050306030303" pitchFamily="18" charset="0"/>
              </a:rPr>
              <a:t>Подведение </a:t>
            </a:r>
            <a:r>
              <a:rPr lang="ru-RU" sz="2800" dirty="0">
                <a:latin typeface="Constantia" panose="02030602050306030303" pitchFamily="18" charset="0"/>
              </a:rPr>
              <a:t>итогов </a:t>
            </a:r>
          </a:p>
          <a:p>
            <a:r>
              <a:rPr lang="ru-RU" sz="2800" dirty="0" smtClean="0">
                <a:latin typeface="Constantia" panose="02030602050306030303" pitchFamily="18" charset="0"/>
              </a:rPr>
              <a:t> </a:t>
            </a:r>
            <a:r>
              <a:rPr lang="ru-RU" sz="2800" dirty="0">
                <a:latin typeface="Constantia" panose="02030602050306030303" pitchFamily="18" charset="0"/>
              </a:rPr>
              <a:t>Признание </a:t>
            </a:r>
          </a:p>
          <a:p>
            <a:endParaRPr lang="ru-RU" sz="2400" dirty="0">
              <a:latin typeface="Constantia" panose="02030602050306030303" pitchFamily="18" charset="0"/>
            </a:endParaRPr>
          </a:p>
        </p:txBody>
      </p:sp>
    </p:spTree>
    <p:extLst>
      <p:ext uri="{BB962C8B-B14F-4D97-AF65-F5344CB8AC3E}">
        <p14:creationId xmlns:p14="http://schemas.microsoft.com/office/powerpoint/2010/main" val="368918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40677"/>
            <a:ext cx="8596668" cy="550985"/>
          </a:xfrm>
        </p:spPr>
        <p:txBody>
          <a:bodyPr>
            <a:normAutofit fontScale="90000"/>
          </a:bodyPr>
          <a:lstStyle/>
          <a:p>
            <a:r>
              <a:rPr lang="ru-RU" dirty="0" smtClean="0">
                <a:solidFill>
                  <a:schemeClr val="tx1"/>
                </a:solidFill>
                <a:latin typeface="Constantia" panose="02030602050306030303" pitchFamily="18" charset="0"/>
              </a:rPr>
              <a:t>Модель Дональда </a:t>
            </a:r>
            <a:r>
              <a:rPr lang="ru-RU" dirty="0" err="1" smtClean="0">
                <a:solidFill>
                  <a:schemeClr val="tx1"/>
                </a:solidFill>
                <a:latin typeface="Constantia" panose="02030602050306030303" pitchFamily="18" charset="0"/>
              </a:rPr>
              <a:t>Кирпатрика</a:t>
            </a:r>
            <a:endParaRPr lang="ru-RU" dirty="0">
              <a:solidFill>
                <a:schemeClr val="tx1"/>
              </a:solidFill>
              <a:latin typeface="Constantia" panose="02030602050306030303" pitchFamily="18" charset="0"/>
            </a:endParaRPr>
          </a:p>
        </p:txBody>
      </p:sp>
      <p:sp>
        <p:nvSpPr>
          <p:cNvPr id="3" name="Объект 2"/>
          <p:cNvSpPr>
            <a:spLocks noGrp="1"/>
          </p:cNvSpPr>
          <p:nvPr>
            <p:ph idx="1"/>
          </p:nvPr>
        </p:nvSpPr>
        <p:spPr>
          <a:xfrm>
            <a:off x="677334" y="1137139"/>
            <a:ext cx="8596668" cy="5275384"/>
          </a:xfrm>
        </p:spPr>
        <p:txBody>
          <a:bodyPr>
            <a:normAutofit/>
          </a:bodyPr>
          <a:lstStyle/>
          <a:p>
            <a:r>
              <a:rPr lang="ru-RU" sz="2400" dirty="0" smtClean="0">
                <a:latin typeface="Constantia" panose="02030602050306030303" pitchFamily="18" charset="0"/>
              </a:rPr>
              <a:t>Результативность </a:t>
            </a:r>
            <a:r>
              <a:rPr lang="ru-RU" sz="2400" i="1" dirty="0" smtClean="0">
                <a:latin typeface="Constantia" panose="02030602050306030303" pitchFamily="18" charset="0"/>
              </a:rPr>
              <a:t>– </a:t>
            </a:r>
            <a:r>
              <a:rPr lang="ru-RU" sz="2400" i="1" dirty="0">
                <a:latin typeface="Constantia" panose="02030602050306030303" pitchFamily="18" charset="0"/>
              </a:rPr>
              <a:t>это степень достижения поставленных </a:t>
            </a:r>
            <a:r>
              <a:rPr lang="ru-RU" sz="2400" i="1" dirty="0" smtClean="0">
                <a:latin typeface="Constantia" panose="02030602050306030303" pitchFamily="18" charset="0"/>
              </a:rPr>
              <a:t>целей</a:t>
            </a:r>
          </a:p>
          <a:p>
            <a:r>
              <a:rPr lang="ru-RU" sz="2400" i="1" dirty="0">
                <a:latin typeface="Constantia" panose="02030602050306030303" pitchFamily="18" charset="0"/>
              </a:rPr>
              <a:t>Эффективность – это соотношение между достигнутыми результатами и затраченными ресурсами. </a:t>
            </a:r>
            <a:endParaRPr lang="ru-RU" sz="2400" dirty="0">
              <a:latin typeface="Constantia" panose="02030602050306030303" pitchFamily="18" charset="0"/>
            </a:endParaRPr>
          </a:p>
          <a:p>
            <a:r>
              <a:rPr lang="ru-RU" sz="2400" i="1" dirty="0">
                <a:latin typeface="Constantia" panose="02030602050306030303" pitchFamily="18" charset="0"/>
              </a:rPr>
              <a:t>Оценка эффективности проводится по 4 пунктам: </a:t>
            </a:r>
            <a:endParaRPr lang="ru-RU" sz="2400" i="1" dirty="0" smtClean="0">
              <a:latin typeface="Constantia" panose="02030602050306030303" pitchFamily="18" charset="0"/>
            </a:endParaRPr>
          </a:p>
          <a:p>
            <a:r>
              <a:rPr lang="ru-RU" sz="2400" i="1" dirty="0" smtClean="0">
                <a:latin typeface="Constantia" panose="02030602050306030303" pitchFamily="18" charset="0"/>
              </a:rPr>
              <a:t>реакция </a:t>
            </a:r>
          </a:p>
          <a:p>
            <a:r>
              <a:rPr lang="ru-RU" sz="2400" i="1" dirty="0" smtClean="0">
                <a:latin typeface="Constantia" panose="02030602050306030303" pitchFamily="18" charset="0"/>
              </a:rPr>
              <a:t>научение </a:t>
            </a:r>
          </a:p>
          <a:p>
            <a:r>
              <a:rPr lang="ru-RU" sz="2400" i="1" dirty="0" smtClean="0">
                <a:latin typeface="Constantia" panose="02030602050306030303" pitchFamily="18" charset="0"/>
              </a:rPr>
              <a:t>поведение </a:t>
            </a:r>
          </a:p>
          <a:p>
            <a:r>
              <a:rPr lang="ru-RU" sz="2400" i="1" dirty="0" smtClean="0">
                <a:latin typeface="Constantia" panose="02030602050306030303" pitchFamily="18" charset="0"/>
              </a:rPr>
              <a:t>результаты</a:t>
            </a:r>
            <a:endParaRPr lang="ru-RU" sz="2400" dirty="0">
              <a:latin typeface="Constantia" panose="02030602050306030303" pitchFamily="18" charset="0"/>
            </a:endParaRPr>
          </a:p>
          <a:p>
            <a:endParaRPr lang="ru-RU" sz="2400" dirty="0"/>
          </a:p>
          <a:p>
            <a:endParaRPr lang="ru-RU" sz="2400" dirty="0">
              <a:latin typeface="Constantia" panose="02030602050306030303" pitchFamily="18" charset="0"/>
            </a:endParaRPr>
          </a:p>
        </p:txBody>
      </p:sp>
    </p:spTree>
    <p:extLst>
      <p:ext uri="{BB962C8B-B14F-4D97-AF65-F5344CB8AC3E}">
        <p14:creationId xmlns:p14="http://schemas.microsoft.com/office/powerpoint/2010/main" val="685269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4123" y="175845"/>
            <a:ext cx="9109879" cy="1043355"/>
          </a:xfrm>
        </p:spPr>
        <p:txBody>
          <a:bodyPr>
            <a:normAutofit fontScale="90000"/>
          </a:bodyPr>
          <a:lstStyle/>
          <a:p>
            <a:r>
              <a:rPr lang="ru-RU" dirty="0" smtClean="0"/>
              <a:t> </a:t>
            </a:r>
            <a:r>
              <a:rPr lang="ru-RU" sz="3100" dirty="0">
                <a:solidFill>
                  <a:schemeClr val="tx1"/>
                </a:solidFill>
                <a:latin typeface="Constantia" panose="02030602050306030303" pitchFamily="18" charset="0"/>
              </a:rPr>
              <a:t>Оценка </a:t>
            </a:r>
            <a:r>
              <a:rPr lang="ru-RU" sz="3100" b="1" i="1" dirty="0">
                <a:solidFill>
                  <a:schemeClr val="tx1"/>
                </a:solidFill>
                <a:latin typeface="Constantia" panose="02030602050306030303" pitchFamily="18" charset="0"/>
              </a:rPr>
              <a:t>реакции</a:t>
            </a:r>
            <a:r>
              <a:rPr lang="ru-RU" sz="3100" dirty="0">
                <a:solidFill>
                  <a:schemeClr val="tx1"/>
                </a:solidFill>
                <a:latin typeface="Constantia" panose="02030602050306030303" pitchFamily="18" charset="0"/>
              </a:rPr>
              <a:t> подопечного, то есть оценка эмоциональной удовлетворенности</a:t>
            </a:r>
            <a:r>
              <a:rPr lang="ru-RU" dirty="0">
                <a:solidFill>
                  <a:schemeClr val="tx1"/>
                </a:solidFill>
              </a:rPr>
              <a:t/>
            </a:r>
            <a:br>
              <a:rPr lang="ru-RU" dirty="0">
                <a:solidFill>
                  <a:schemeClr val="tx1"/>
                </a:solidFill>
              </a:rPr>
            </a:br>
            <a:endParaRPr lang="ru-RU" dirty="0">
              <a:solidFill>
                <a:schemeClr val="tx1"/>
              </a:solidFill>
              <a:latin typeface="Constantia" panose="02030602050306030303" pitchFamily="18" charset="0"/>
            </a:endParaRPr>
          </a:p>
        </p:txBody>
      </p:sp>
      <p:sp>
        <p:nvSpPr>
          <p:cNvPr id="3" name="Объект 2"/>
          <p:cNvSpPr>
            <a:spLocks noGrp="1"/>
          </p:cNvSpPr>
          <p:nvPr>
            <p:ph idx="1"/>
          </p:nvPr>
        </p:nvSpPr>
        <p:spPr>
          <a:xfrm>
            <a:off x="677334" y="1219201"/>
            <a:ext cx="8596668" cy="5345722"/>
          </a:xfrm>
        </p:spPr>
        <p:txBody>
          <a:bodyPr>
            <a:normAutofit fontScale="92500"/>
          </a:bodyPr>
          <a:lstStyle/>
          <a:p>
            <a:pPr marL="0" indent="0">
              <a:buNone/>
            </a:pPr>
            <a:r>
              <a:rPr lang="ru-RU" sz="2400" dirty="0" smtClean="0">
                <a:latin typeface="Constantia" panose="02030602050306030303" pitchFamily="18" charset="0"/>
              </a:rPr>
              <a:t>Необходимость </a:t>
            </a:r>
            <a:r>
              <a:rPr lang="ru-RU" sz="2400" dirty="0">
                <a:latin typeface="Constantia" panose="02030602050306030303" pitchFamily="18" charset="0"/>
              </a:rPr>
              <a:t>такой оценки основывается на постулате, что человек учится успешнее и с большей охотой, если испытывает положительные эмоции от обучения. Для того чтобы оценить степень удовлетворения сотрудника от наставничества, используются </a:t>
            </a:r>
            <a:r>
              <a:rPr lang="ru-RU" sz="2400" b="1" i="1" dirty="0">
                <a:latin typeface="Constantia" panose="02030602050306030303" pitchFamily="18" charset="0"/>
              </a:rPr>
              <a:t>анкеты</a:t>
            </a:r>
            <a:r>
              <a:rPr lang="ru-RU" sz="2400" dirty="0">
                <a:latin typeface="Constantia" panose="02030602050306030303" pitchFamily="18" charset="0"/>
              </a:rPr>
              <a:t>. Вопросы анкеты отражают:</a:t>
            </a:r>
          </a:p>
          <a:p>
            <a:r>
              <a:rPr lang="ru-RU" sz="2400" dirty="0">
                <a:latin typeface="Constantia" panose="02030602050306030303" pitchFamily="18" charset="0"/>
              </a:rPr>
              <a:t>− информированность о наставничестве;</a:t>
            </a:r>
          </a:p>
          <a:p>
            <a:r>
              <a:rPr lang="ru-RU" sz="2400" dirty="0">
                <a:latin typeface="Constantia" panose="02030602050306030303" pitchFamily="18" charset="0"/>
              </a:rPr>
              <a:t>− время, место и условия проведения;</a:t>
            </a:r>
          </a:p>
          <a:p>
            <a:r>
              <a:rPr lang="ru-RU" sz="2400" dirty="0">
                <a:latin typeface="Constantia" panose="02030602050306030303" pitchFamily="18" charset="0"/>
              </a:rPr>
              <a:t>− полезность наставничества;</a:t>
            </a:r>
          </a:p>
          <a:p>
            <a:r>
              <a:rPr lang="ru-RU" sz="2400" dirty="0">
                <a:latin typeface="Constantia" panose="02030602050306030303" pitchFamily="18" charset="0"/>
              </a:rPr>
              <a:t>− квалификацию наставника;</a:t>
            </a:r>
          </a:p>
          <a:p>
            <a:r>
              <a:rPr lang="ru-RU" sz="2400" dirty="0">
                <a:latin typeface="Constantia" panose="02030602050306030303" pitchFamily="18" charset="0"/>
              </a:rPr>
              <a:t>− возможность и готовность применять полученные знания в повседневной деятельности. Анкетирование проводят сразу по завершении обучения. Именно тогда есть возможность получить «чистую» информацию о </a:t>
            </a:r>
            <a:r>
              <a:rPr lang="ru-RU" sz="2400" dirty="0" smtClean="0">
                <a:latin typeface="Constantia" panose="02030602050306030303" pitchFamily="18" charset="0"/>
              </a:rPr>
              <a:t>качестве обучения</a:t>
            </a:r>
            <a:r>
              <a:rPr lang="ru-RU" sz="2400" dirty="0">
                <a:latin typeface="Constantia" panose="02030602050306030303" pitchFamily="18" charset="0"/>
              </a:rPr>
              <a:t>.</a:t>
            </a:r>
          </a:p>
          <a:p>
            <a:endParaRPr lang="ru-RU" dirty="0"/>
          </a:p>
        </p:txBody>
      </p:sp>
    </p:spTree>
    <p:extLst>
      <p:ext uri="{BB962C8B-B14F-4D97-AF65-F5344CB8AC3E}">
        <p14:creationId xmlns:p14="http://schemas.microsoft.com/office/powerpoint/2010/main" val="2049799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40678"/>
            <a:ext cx="8596668" cy="738554"/>
          </a:xfrm>
        </p:spPr>
        <p:txBody>
          <a:bodyPr/>
          <a:lstStyle/>
          <a:p>
            <a:r>
              <a:rPr lang="ru-RU" dirty="0" smtClean="0">
                <a:solidFill>
                  <a:schemeClr val="tx1"/>
                </a:solidFill>
                <a:latin typeface="Constantia" panose="02030602050306030303" pitchFamily="18" charset="0"/>
              </a:rPr>
              <a:t>Ответы на важные вопросы:</a:t>
            </a:r>
            <a:endParaRPr lang="ru-RU" dirty="0">
              <a:solidFill>
                <a:schemeClr val="tx1"/>
              </a:solidFill>
              <a:latin typeface="Constantia" panose="02030602050306030303" pitchFamily="18" charset="0"/>
            </a:endParaRPr>
          </a:p>
        </p:txBody>
      </p:sp>
      <p:sp>
        <p:nvSpPr>
          <p:cNvPr id="3" name="Объект 2"/>
          <p:cNvSpPr>
            <a:spLocks noGrp="1"/>
          </p:cNvSpPr>
          <p:nvPr>
            <p:ph idx="1"/>
          </p:nvPr>
        </p:nvSpPr>
        <p:spPr>
          <a:xfrm>
            <a:off x="677334" y="1289539"/>
            <a:ext cx="8596668" cy="4751824"/>
          </a:xfrm>
        </p:spPr>
        <p:txBody>
          <a:bodyPr>
            <a:normAutofit/>
          </a:bodyPr>
          <a:lstStyle/>
          <a:p>
            <a:r>
              <a:rPr lang="ru-RU" sz="2800" dirty="0">
                <a:latin typeface="Constantia" panose="02030602050306030303" pitchFamily="18" charset="0"/>
              </a:rPr>
              <a:t>- качество программы наставничества</a:t>
            </a:r>
          </a:p>
          <a:p>
            <a:r>
              <a:rPr lang="ru-RU" sz="2800" dirty="0">
                <a:latin typeface="Constantia" panose="02030602050306030303" pitchFamily="18" charset="0"/>
              </a:rPr>
              <a:t>- причины удовлетворённости/неудовлетворённости наставляемого участием в программе наставничества </a:t>
            </a:r>
          </a:p>
          <a:p>
            <a:r>
              <a:rPr lang="ru-RU" sz="2800" dirty="0">
                <a:latin typeface="Constantia" panose="02030602050306030303" pitchFamily="18" charset="0"/>
              </a:rPr>
              <a:t>- пути совершенствования системы наставничества и деятельности наставника.</a:t>
            </a:r>
          </a:p>
          <a:p>
            <a:endParaRPr lang="ru-RU" sz="2800" dirty="0">
              <a:latin typeface="Constantia" panose="02030602050306030303" pitchFamily="18" charset="0"/>
            </a:endParaRPr>
          </a:p>
        </p:txBody>
      </p:sp>
    </p:spTree>
    <p:extLst>
      <p:ext uri="{BB962C8B-B14F-4D97-AF65-F5344CB8AC3E}">
        <p14:creationId xmlns:p14="http://schemas.microsoft.com/office/powerpoint/2010/main" val="3042989840"/>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154</TotalTime>
  <Words>1425</Words>
  <Application>Microsoft Office PowerPoint</Application>
  <PresentationFormat>Широкоэкранный</PresentationFormat>
  <Paragraphs>132</Paragraphs>
  <Slides>19</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19</vt:i4>
      </vt:variant>
    </vt:vector>
  </HeadingPairs>
  <TitlesOfParts>
    <vt:vector size="24" baseType="lpstr">
      <vt:lpstr>Arial</vt:lpstr>
      <vt:lpstr>Constantia</vt:lpstr>
      <vt:lpstr>Trebuchet MS</vt:lpstr>
      <vt:lpstr>Wingdings 3</vt:lpstr>
      <vt:lpstr>Грань</vt:lpstr>
      <vt:lpstr>Завершение программы наставничества</vt:lpstr>
      <vt:lpstr>Регулирующие документы</vt:lpstr>
      <vt:lpstr>Почему необходимо подводить итоги наставнического взаимодействия?</vt:lpstr>
      <vt:lpstr>Алгоритм действий куратора и наставника</vt:lpstr>
      <vt:lpstr>Алгоритм действий куратора и наставника</vt:lpstr>
      <vt:lpstr>Что включает подведение итогов?</vt:lpstr>
      <vt:lpstr>Модель Дональда Кирпатрика</vt:lpstr>
      <vt:lpstr> Оценка реакции подопечного, то есть оценка эмоциональной удовлетворенности </vt:lpstr>
      <vt:lpstr>Ответы на важные вопросы:</vt:lpstr>
      <vt:lpstr>Оценка полученных знаний или оценка изменений уровня знаний</vt:lpstr>
      <vt:lpstr>Оценка изменения поведения  </vt:lpstr>
      <vt:lpstr>Оценка результатов деятельности наставляемого для организации</vt:lpstr>
      <vt:lpstr>Как это сделать? </vt:lpstr>
      <vt:lpstr>Критерии успешного наставничества</vt:lpstr>
      <vt:lpstr>Подведение итогов</vt:lpstr>
      <vt:lpstr>Формы подведения итогов:</vt:lpstr>
      <vt:lpstr>Проведение итоговых мероприятий</vt:lpstr>
      <vt:lpstr>Чтобы подготовить итоговое мероприятие: </vt:lpstr>
      <vt:lpstr>Формы и результат итогового мероприятия</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Завершение программы наставничества</dc:title>
  <dc:creator>Наталья</dc:creator>
  <cp:lastModifiedBy>Наталья</cp:lastModifiedBy>
  <cp:revision>41</cp:revision>
  <cp:lastPrinted>2023-11-27T02:27:55Z</cp:lastPrinted>
  <dcterms:created xsi:type="dcterms:W3CDTF">2023-11-26T23:55:34Z</dcterms:created>
  <dcterms:modified xsi:type="dcterms:W3CDTF">2023-11-27T02:30:33Z</dcterms:modified>
</cp:coreProperties>
</file>