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87" r:id="rId3"/>
    <p:sldId id="388" r:id="rId4"/>
    <p:sldId id="376" r:id="rId5"/>
    <p:sldId id="389" r:id="rId6"/>
    <p:sldId id="386" r:id="rId7"/>
    <p:sldId id="390" r:id="rId8"/>
    <p:sldId id="391" r:id="rId9"/>
    <p:sldId id="392" r:id="rId10"/>
    <p:sldId id="393" r:id="rId11"/>
    <p:sldId id="394" r:id="rId12"/>
    <p:sldId id="395" r:id="rId13"/>
    <p:sldId id="397" r:id="rId14"/>
    <p:sldId id="398" r:id="rId15"/>
    <p:sldId id="396" r:id="rId16"/>
    <p:sldId id="373" r:id="rId17"/>
    <p:sldId id="374" r:id="rId18"/>
    <p:sldId id="39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15" autoAdjust="0"/>
    <p:restoredTop sz="86501" autoAdjust="0"/>
  </p:normalViewPr>
  <p:slideViewPr>
    <p:cSldViewPr snapToGrid="0">
      <p:cViewPr varScale="1">
        <p:scale>
          <a:sx n="52" d="100"/>
          <a:sy n="52" d="100"/>
        </p:scale>
        <p:origin x="51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BC3A8-3EF0-4002-8E41-2A0CC3F1B0C1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C06B-403E-43DD-9809-CC8861F66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1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C06B-403E-43DD-9809-CC8861F66B5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2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0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5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15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30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9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9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9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5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tint val="66000"/>
                <a:satMod val="160000"/>
                <a:alpha val="69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D395-6FE1-44A6-930F-BF0B55291912}" type="datetimeFigureOut">
              <a:rPr lang="ru-RU" smtClean="0"/>
              <a:pPr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B74C-7922-4759-871D-4D3C89AEBE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7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mc-svg.ru/index.php/funktsionalnaya-gramotnost/normativnye-dokumenty-2022-202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108" y="914400"/>
            <a:ext cx="10515600" cy="53755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муниципального плана мероприятий по повышению функциональной грамотности учащихся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Редькова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Алексеевна, заместитель начальника Управления образования Администрации Советско-Гаванского муниципального района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Хабароского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края, муниципальный координатор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345526" y="100650"/>
            <a:ext cx="1193165" cy="117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833" y="100650"/>
            <a:ext cx="10249319" cy="9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700" y="2374900"/>
            <a:ext cx="9944100" cy="647700"/>
          </a:xfrm>
        </p:spPr>
        <p:txBody>
          <a:bodyPr>
            <a:normAutofit fontScale="90000"/>
          </a:bodyPr>
          <a:lstStyle/>
          <a:p>
            <a:pPr marL="457200" indent="-457200" algn="ctr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повышения квалификации и профессионального мастерства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конкурсы и события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2022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конкурс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программу внеурочной деятельности по функциональной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(4 участника);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районный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профессионального мастерства 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-функциональную грамотность: новые задачи-лучшие решения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(11 участников);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2023 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событие «Калейдоскоп педагогических практик «Формирование функциональной грамотности средствами дополнительного образования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(8 участников)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86796"/>
            <a:ext cx="9139900" cy="38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84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375900" cy="158425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повышения квалификации и профессионального 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«Школа молодого педагога»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86796"/>
            <a:ext cx="9139900" cy="38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74" y="2116282"/>
            <a:ext cx="3765390" cy="4572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050" y="2116282"/>
            <a:ext cx="40796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4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41" y="365126"/>
            <a:ext cx="11314444" cy="1783352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повышения квалификации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профессионального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МРЦ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инклюзивного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 № 6</a:t>
            </a: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6100" y="13054"/>
            <a:ext cx="9139900" cy="383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1" y="2190008"/>
            <a:ext cx="4051989" cy="44835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 r="-258"/>
          <a:stretch/>
        </p:blipFill>
        <p:spPr>
          <a:xfrm>
            <a:off x="4478591" y="2148477"/>
            <a:ext cx="7639665" cy="452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7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445" y="396158"/>
            <a:ext cx="10515600" cy="1482884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дополнительное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0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13054"/>
            <a:ext cx="9139900" cy="38310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42494"/>
              </p:ext>
            </p:extLst>
          </p:nvPr>
        </p:nvGraphicFramePr>
        <p:xfrm>
          <a:off x="137653" y="2094271"/>
          <a:ext cx="12054347" cy="4312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46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9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96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6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4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43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046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77963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41032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ОУ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Изучается 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№1,12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4-аб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1,2,3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№2,3,5,6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3-б,4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4-б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№2,3,5,12,14,16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№8,15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Креативное мышление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206478" y="2079523"/>
            <a:ext cx="2831690" cy="75216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64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856" y="408165"/>
            <a:ext cx="10515600" cy="1599471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дополнительное образование</a:t>
            </a:r>
            <a:b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грамотность.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0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13054"/>
            <a:ext cx="9139900" cy="3831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321378"/>
              </p:ext>
            </p:extLst>
          </p:nvPr>
        </p:nvGraphicFramePr>
        <p:xfrm>
          <a:off x="196646" y="2227004"/>
          <a:ext cx="11882281" cy="4434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2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76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89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046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9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6691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352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07663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380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№8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№14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 -5,6 (</a:t>
                      </a:r>
                      <a:r>
                        <a:rPr lang="ru-RU" sz="24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2,3 </a:t>
                      </a: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ч.)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1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8-а,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9-бв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 6-в, 9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7-а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8-а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1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9-б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7,8,9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5,8,9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7-б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14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6-бв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7аб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Креативное мышление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139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194" y="522513"/>
            <a:ext cx="10515600" cy="1729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дополнительное образование</a:t>
            </a:r>
            <a:b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Средняя школа</a:t>
            </a:r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0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13054"/>
            <a:ext cx="9139900" cy="383104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3997"/>
              </p:ext>
            </p:extLst>
          </p:nvPr>
        </p:nvGraphicFramePr>
        <p:xfrm>
          <a:off x="280222" y="2064774"/>
          <a:ext cx="11710216" cy="4502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3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63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88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602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288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0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№16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Финансовая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Читательская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Естественнонаучная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Математическая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Глобальные компетенции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6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Креативное мышление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22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94" y="651163"/>
            <a:ext cx="6328806" cy="62068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163"/>
            <a:ext cx="5863194" cy="6206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0"/>
            <a:ext cx="958645" cy="65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65152" t="17359" r="9979" b="32408"/>
          <a:stretch/>
        </p:blipFill>
        <p:spPr bwMode="auto">
          <a:xfrm>
            <a:off x="261070" y="626796"/>
            <a:ext cx="3826021" cy="283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65035" t="19226" r="9439" b="32045"/>
          <a:stretch/>
        </p:blipFill>
        <p:spPr bwMode="auto">
          <a:xfrm>
            <a:off x="4419601" y="626797"/>
            <a:ext cx="3505200" cy="2836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5"/>
          <a:srcRect l="65292" t="17238" r="9566" b="33370"/>
          <a:stretch/>
        </p:blipFill>
        <p:spPr bwMode="auto">
          <a:xfrm>
            <a:off x="8257311" y="626796"/>
            <a:ext cx="3574471" cy="2836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/>
          <a:srcRect l="65163" t="19559" r="9182" b="33369"/>
          <a:stretch/>
        </p:blipFill>
        <p:spPr bwMode="auto">
          <a:xfrm>
            <a:off x="261070" y="3796145"/>
            <a:ext cx="3826021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7"/>
          <a:srcRect l="65419" t="17901" r="9568" b="33039"/>
          <a:stretch/>
        </p:blipFill>
        <p:spPr bwMode="auto">
          <a:xfrm>
            <a:off x="4419602" y="3796145"/>
            <a:ext cx="3505200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8"/>
          <a:srcRect l="61058" t="18896" r="5975" b="33369"/>
          <a:stretch/>
        </p:blipFill>
        <p:spPr bwMode="auto">
          <a:xfrm>
            <a:off x="8257311" y="3796145"/>
            <a:ext cx="3574471" cy="2590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1"/>
            <a:ext cx="766916" cy="6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053" y="420276"/>
            <a:ext cx="10515600" cy="10122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Работа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Внеурочная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и дополнительное образование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0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6100" y="13054"/>
            <a:ext cx="9139900" cy="383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2705099"/>
            <a:ext cx="6642100" cy="39878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0" y="2705099"/>
            <a:ext cx="5168900" cy="3987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8452" y="1668719"/>
            <a:ext cx="9820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детского творчества «Паллада»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9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4796" y="431464"/>
            <a:ext cx="7696200" cy="621481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Управленческие мероприятия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4"/>
          <a:srcRect l="12699" t="15580" r="62159" b="4529"/>
          <a:stretch/>
        </p:blipFill>
        <p:spPr bwMode="auto">
          <a:xfrm>
            <a:off x="929148" y="1358900"/>
            <a:ext cx="4778478" cy="536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2058" t="17238" r="61903" b="4530"/>
          <a:stretch/>
        </p:blipFill>
        <p:spPr bwMode="auto">
          <a:xfrm>
            <a:off x="6474542" y="1358901"/>
            <a:ext cx="4879257" cy="5366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619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2453"/>
            <a:ext cx="10515600" cy="8554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Управленческие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13054"/>
            <a:ext cx="9180000" cy="5400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4"/>
          <a:srcRect l="5002" t="18564" r="57413" b="12154"/>
          <a:stretch/>
        </p:blipFill>
        <p:spPr bwMode="auto">
          <a:xfrm>
            <a:off x="1902542" y="1297858"/>
            <a:ext cx="8288592" cy="53094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8806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673" y="365125"/>
            <a:ext cx="9608127" cy="60007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мероприятия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0" y="10622"/>
            <a:ext cx="868680" cy="766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92569"/>
              </p:ext>
            </p:extLst>
          </p:nvPr>
        </p:nvGraphicFramePr>
        <p:xfrm>
          <a:off x="380999" y="905129"/>
          <a:ext cx="11684001" cy="5724273"/>
        </p:xfrm>
        <a:graphic>
          <a:graphicData uri="http://schemas.openxmlformats.org/drawingml/2006/table">
            <a:tbl>
              <a:tblPr firstRow="1" firstCol="1" bandRow="1"/>
              <a:tblGrid>
                <a:gridCol w="1660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8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4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62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74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451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23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463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8046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042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8463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0316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1782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8651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Общеобразовательное учреждение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Создано работ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учителей, создавших работы / % от общего кол-ва педагогов 4-11 </a:t>
                      </a:r>
                      <a:r>
                        <a:rPr lang="ru-RU" sz="1200" b="1" dirty="0" err="1">
                          <a:effectLst/>
                        </a:rPr>
                        <a:t>кл</a:t>
                      </a:r>
                      <a:r>
                        <a:rPr lang="ru-RU" sz="1200" b="1" dirty="0">
                          <a:effectLst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Количество учащихся, выполнивших работу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Проверено работ / % от выполненных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5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07.02.2023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05.05.2023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07.02.2023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05.05.2023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07.02.2023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05.05.2023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07.02.2023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05.05.2023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ОШ № № 2"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63%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253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94%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92%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ОШ № 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83%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581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54%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430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74%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01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МБОУ СШ № 3 имени А.И. Томилина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64%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75%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765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1204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742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1138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95%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СШ № 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43%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79%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443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771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92%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638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83%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МБОУ СШ № 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46%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814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398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49%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ОШ № 12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56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100%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308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278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371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СШ № 16 имени Героя России Заволянского Валерия Ивановича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123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76%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174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1207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64%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969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80%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СШ № 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75%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83%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281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481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239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85%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402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84%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ОШ № 14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83%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100%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204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338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92%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310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92%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МБОУ СШ № 15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54%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7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64%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371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180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98%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358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96%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 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375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755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72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40%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128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72%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2911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6432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2432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B0F0"/>
                          </a:solidFill>
                          <a:effectLst/>
                        </a:rPr>
                        <a:t>5248</a:t>
                      </a:r>
                      <a:endParaRPr lang="ru-RU" sz="1200" b="1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67488" y="1622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3175"/>
            <a:ext cx="10515600" cy="19467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 реализации муниципального плана мероприятий по повышению функциональной грамотности учащихся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13054"/>
            <a:ext cx="9180000" cy="54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76000" y="3400802"/>
            <a:ext cx="102480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http://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www.imc-svg.ru/index.php/funktsionalnaya-gramotnost/normativnye-dokumenty-2022-2023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5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000" y="525196"/>
            <a:ext cx="9321800" cy="99210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повышения квалификации и профессионального 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596" y="1662304"/>
            <a:ext cx="111235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использования открытого банка заданий РЭШ для формирования функциональной грамотности функциональной грамотности учащихся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креативного мышления как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метапредметной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компетенции обучающихся.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финансовой грамотности школьников в рамках урочной и внеурочной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деятельности.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Использование технологии развивающего обучения для формирования математической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грамотности.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Формирование читательской грамотности обучающихся начальных классов как основа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успешности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обучения.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креативного мышления у детей с особыми образовательными потребностями.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Приемы формирования естественно-научной грамотности на уроках окружающего мира 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во внеурочной деятельности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8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158" y="482321"/>
            <a:ext cx="9321800" cy="242597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повышения квалификации и профессионального 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подготовка по направлению «Функциональная грамотность»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13054"/>
            <a:ext cx="9180000" cy="54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701" y="2823587"/>
            <a:ext cx="107996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64 учителя начальных классов (97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%)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150 учителей основной школы (98 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%)</a:t>
            </a:r>
          </a:p>
          <a:p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 воспитателей ДОУ  </a:t>
            </a:r>
          </a:p>
        </p:txBody>
      </p:sp>
    </p:spTree>
    <p:extLst>
      <p:ext uri="{BB962C8B-B14F-4D97-AF65-F5344CB8AC3E}">
        <p14:creationId xmlns:p14="http://schemas.microsoft.com/office/powerpoint/2010/main" val="23475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13054"/>
            <a:ext cx="9180000" cy="540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8474" y="553055"/>
            <a:ext cx="10539732" cy="160021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повышения квалификации и профессионального мастерства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стажировочная площадка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приемы обучения овладения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грамотностью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" y="2344994"/>
            <a:ext cx="3465871" cy="43581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73" y="2344994"/>
            <a:ext cx="3937821" cy="4358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1" y="2344994"/>
            <a:ext cx="4163583" cy="435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474" y="821963"/>
            <a:ext cx="1014152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сопровождение повышения квалификации и профессионального мастерства </a:t>
            </a: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десант в общеобразовательные учреждения</a:t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0" r="22287"/>
          <a:stretch/>
        </p:blipFill>
        <p:spPr>
          <a:xfrm>
            <a:off x="241618" y="126538"/>
            <a:ext cx="1046856" cy="9264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6000" y="86796"/>
            <a:ext cx="9180000" cy="5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06" y="2112960"/>
            <a:ext cx="4308765" cy="4605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99" y="2130243"/>
            <a:ext cx="4876801" cy="460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525</Words>
  <Application>Microsoft Office PowerPoint</Application>
  <PresentationFormat>Широкоэкранный</PresentationFormat>
  <Paragraphs>412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 Реализация муниципального плана мероприятий по повышению функциональной грамотности учащихся  Редькова Анна Алексеевна, заместитель начальника Управления образования Администрации Советско-Гаванского муниципального района Хабароского края, муниципальный координатор  2023 год</vt:lpstr>
      <vt:lpstr>          Управленческие мероприятия</vt:lpstr>
      <vt:lpstr>                          Управленческие мероприятия</vt:lpstr>
      <vt:lpstr>Управленческие мероприятия</vt:lpstr>
      <vt:lpstr>Информационное сопровождение реализации муниципального плана мероприятий по повышению функциональной грамотности учащихся</vt:lpstr>
      <vt:lpstr>Методическое сопровождение повышения квалификации и профессионального мастерства педагогов</vt:lpstr>
      <vt:lpstr>Методическое сопровождение повышения квалификации и профессионального мастерства педагогов  Курсовая подготовка по направлению «Функциональная грамотность» </vt:lpstr>
      <vt:lpstr>   Методическое сопровождение повышения квалификации и профессионального мастерства педагогов Муниципальная стажировочная площадка  «Практические приемы обучения овладения функциональной грамотностью»   </vt:lpstr>
      <vt:lpstr>Методическое сопровождение повышения квалификации и профессионального мастерства педагогов  Методический десант в общеобразовательные учреждения </vt:lpstr>
      <vt:lpstr>     Методическое сопровождение повышения квалификации и профессионального мастерства педагогов  Профессиональные конкурсы и события  декабрь 2022 года - конкурс на лучшую программу внеурочной деятельности по функциональной грамотности (4 участника);  апрель 2023 года - районный конкурс профессионального мастерства «PRO-функциональную грамотность: новые задачи-лучшие решения» (11 участников);  апрель 2023 года - муниципальное событие «Калейдоскоп педагогических практик «Формирование функциональной грамотности средствами дополнительного образования» (8 участников)</vt:lpstr>
      <vt:lpstr>Методическое сопровождение повышения квалификации и профессионального мастерства педагогов      «Школа молодого педагога»</vt:lpstr>
      <vt:lpstr>           Методическое сопровождение повышения квалификации  и профессионального мастерства педагогов МРЦ сопровождения инклюзивного образования  МБОУ СШ № 6</vt:lpstr>
      <vt:lpstr>Работа с учащимися Внеурочная деятельность и дополнительное образование Функциональная грамотность. Начальная школа</vt:lpstr>
      <vt:lpstr> Работа с учащимися Внеурочная деятельность и дополнительное образование Функциональная грамотность. Основная школа</vt:lpstr>
      <vt:lpstr> Работа с учащимися Внеурочная деятельность и дополнительное образование  Функциональная грамотность Средняя школа </vt:lpstr>
      <vt:lpstr>Презентация PowerPoint</vt:lpstr>
      <vt:lpstr>Презентация PowerPoint</vt:lpstr>
      <vt:lpstr>                                    Работа с учащимися       Внеурочная деятельность и дополнительное образование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«Эвенки» МБОУ ОШ №2</dc:title>
  <dc:creator>EVT</dc:creator>
  <cp:lastModifiedBy>User</cp:lastModifiedBy>
  <cp:revision>108</cp:revision>
  <dcterms:created xsi:type="dcterms:W3CDTF">2019-11-12T23:25:05Z</dcterms:created>
  <dcterms:modified xsi:type="dcterms:W3CDTF">2023-05-18T06:01:25Z</dcterms:modified>
</cp:coreProperties>
</file>