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_rels/presentation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6.png" ContentType="image/png"/>
  <Override PartName="/ppt/media/image5.png" ContentType="image/png"/>
  <Override PartName="/ppt/media/image4.png" ContentType="image/png"/>
  <Override PartName="/ppt/media/image3.png" ContentType="image/png"/>
  <Override PartName="/ppt/media/image1.png" ContentType="image/png"/>
  <Override PartName="/ppt/media/image2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24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20.png" ContentType="image/png"/>
  <Override PartName="/ppt/media/image19.png" ContentType="image/png"/>
  <Override PartName="/ppt/media/image18.png" ContentType="image/png"/>
  <Override PartName="/ppt/media/image17.png" ContentType="image/png"/>
  <Override PartName="/ppt/media/image15.png" ContentType="image/png"/>
  <Override PartName="/ppt/media/image16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slideLayouts/_rels/slideLayout2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6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0" y="4169520"/>
            <a:ext cx="10076040" cy="3406320"/>
          </a:xfrm>
          <a:prstGeom prst="rect">
            <a:avLst/>
          </a:prstGeom>
          <a:ln>
            <a:noFill/>
          </a:ln>
        </p:spPr>
      </p:pic>
      <p:sp>
        <p:nvSpPr>
          <p:cNvPr id="1" name="CustomShape 1"/>
          <p:cNvSpPr/>
          <p:nvPr/>
        </p:nvSpPr>
        <p:spPr>
          <a:xfrm>
            <a:off x="0" y="0"/>
            <a:ext cx="10079280" cy="42361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2"/>
          <p:cNvSpPr/>
          <p:nvPr/>
        </p:nvSpPr>
        <p:spPr>
          <a:xfrm>
            <a:off x="504000" y="292320"/>
            <a:ext cx="9070920" cy="1261440"/>
          </a:xfrm>
          <a:prstGeom prst="rect">
            <a:avLst/>
          </a:prstGeom>
          <a:solidFill>
            <a:srgbClr val="000000">
              <a:alpha val="81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CustomShape 3"/>
          <p:cNvSpPr/>
          <p:nvPr/>
        </p:nvSpPr>
        <p:spPr>
          <a:xfrm>
            <a:off x="609840" y="386640"/>
            <a:ext cx="8807760" cy="100512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4"/>
          <p:cNvSpPr>
            <a:spLocks noGrp="1"/>
          </p:cNvSpPr>
          <p:nvPr>
            <p:ph type="title"/>
          </p:nvPr>
        </p:nvSpPr>
        <p:spPr>
          <a:xfrm>
            <a:off x="360000" y="-152280"/>
            <a:ext cx="9070920" cy="124992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0920" cy="438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0" y="6693480"/>
            <a:ext cx="10079280" cy="87696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" name="CustomShape 2"/>
          <p:cNvSpPr/>
          <p:nvPr/>
        </p:nvSpPr>
        <p:spPr>
          <a:xfrm>
            <a:off x="0" y="0"/>
            <a:ext cx="10079280" cy="8629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" descr=""/>
          <p:cNvPicPr/>
          <p:nvPr/>
        </p:nvPicPr>
        <p:blipFill>
          <a:blip r:embed="rId2"/>
          <a:stretch/>
        </p:blipFill>
        <p:spPr>
          <a:xfrm>
            <a:off x="3687840" y="5973480"/>
            <a:ext cx="6293160" cy="837000"/>
          </a:xfrm>
          <a:prstGeom prst="rect">
            <a:avLst/>
          </a:prstGeom>
          <a:ln>
            <a:noFill/>
          </a:ln>
        </p:spPr>
      </p:pic>
      <p:sp>
        <p:nvSpPr>
          <p:cNvPr id="45" name="PlaceHolder 3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504000" y="360000"/>
            <a:ext cx="9070920" cy="1067760"/>
          </a:xfrm>
          <a:prstGeom prst="rect">
            <a:avLst/>
          </a:prstGeom>
          <a:solidFill>
            <a:srgbClr val="00a65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4" name="CustomShape 2"/>
          <p:cNvSpPr/>
          <p:nvPr/>
        </p:nvSpPr>
        <p:spPr>
          <a:xfrm>
            <a:off x="432000" y="1584000"/>
            <a:ext cx="9431640" cy="2447640"/>
          </a:xfrm>
          <a:prstGeom prst="rect">
            <a:avLst/>
          </a:prstGeom>
          <a:solidFill>
            <a:srgbClr val="fff450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5" name="CustomShape 3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ffff"/>
                </a:solidFill>
                <a:latin typeface="Arial"/>
                <a:ea typeface="DejaVu Sans"/>
              </a:rPr>
              <a:t>РМО учителей искусства</a:t>
            </a:r>
            <a:br/>
            <a:r>
              <a:rPr b="0" lang="ru-RU" sz="2200" spc="-1" strike="noStrike">
                <a:solidFill>
                  <a:srgbClr val="ffffff"/>
                </a:solidFill>
                <a:latin typeface="Arial"/>
                <a:ea typeface="DejaVu Sans"/>
              </a:rPr>
              <a:t>г. Советская Гавань 2023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86" name="CustomShape 4"/>
          <p:cNvSpPr/>
          <p:nvPr/>
        </p:nvSpPr>
        <p:spPr>
          <a:xfrm>
            <a:off x="504360" y="1427760"/>
            <a:ext cx="9070920" cy="2243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DejaVu Sans"/>
              </a:rPr>
              <a:t>Актуальные вопросы преподавания предметной области "Искусство" в условиях реализации обновлённых ФГОС НОО и ООО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600" spc="-1" strike="noStrike">
                <a:solidFill>
                  <a:srgbClr val="000000"/>
                </a:solidFill>
                <a:latin typeface="Arial"/>
                <a:ea typeface="DejaVu Sans"/>
              </a:rPr>
              <a:t>Подготовила Матвеева О.А. учитель ВКК</a:t>
            </a:r>
            <a:endParaRPr b="0" lang="ru-RU" sz="26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0" y="49320"/>
            <a:ext cx="10080720" cy="846360"/>
          </a:xfrm>
          <a:prstGeom prst="rect">
            <a:avLst/>
          </a:prstGeom>
          <a:solidFill>
            <a:srgbClr val="95231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11" name="CustomShape 2"/>
          <p:cNvSpPr/>
          <p:nvPr/>
        </p:nvSpPr>
        <p:spPr>
          <a:xfrm>
            <a:off x="0" y="49320"/>
            <a:ext cx="10080720" cy="84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latin typeface="Arial"/>
                <a:ea typeface="DejaVu Sans"/>
              </a:rPr>
              <a:t>Усиление межпредметных связей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112" name="CustomShape 3"/>
          <p:cNvSpPr/>
          <p:nvPr/>
        </p:nvSpPr>
        <p:spPr>
          <a:xfrm>
            <a:off x="144000" y="1152000"/>
            <a:ext cx="9502920" cy="47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DejaVu Sans"/>
              </a:rPr>
              <a:t>В процессе освоения предметов музыка,ИЗО,МХК важно учитывать тенденцию усиления межпредметных связей, как в рамках предметной области «Искусство», так с другими предметами школьной программы .</a:t>
            </a:r>
            <a:endParaRPr b="0" lang="ru-RU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DejaVu Sans"/>
              </a:rPr>
              <a:t>Обращаем особое внимание на возможное взаимодействие с предметами «История» и «Обществознание», которые требуют от обучающихся знаний нетолько теории, но и истории искусства,а также культурных процессов в их развитии. Важность этого отражается в увеличении заданий, связанных с искусством в ОГЭ и ЕГЭ по историии обществознанию.</a:t>
            </a:r>
            <a:endParaRPr b="0" lang="ru-RU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DejaVu Sans"/>
              </a:rPr>
              <a:t>Акцент на историко-культурологический подход предполагает существенное расширение тем, посвящённых культурному пространству России различных эпох (объекты культуры, понятия, персоналии,даты) и прописан в Историко-культурном стандарте по отечественной истории.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113" name="" descr=""/>
          <p:cNvPicPr/>
          <p:nvPr/>
        </p:nvPicPr>
        <p:blipFill>
          <a:blip r:embed="rId1"/>
          <a:stretch/>
        </p:blipFill>
        <p:spPr>
          <a:xfrm>
            <a:off x="5400" y="5567040"/>
            <a:ext cx="3594600" cy="1992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" descr=""/>
          <p:cNvPicPr/>
          <p:nvPr/>
        </p:nvPicPr>
        <p:blipFill>
          <a:blip r:embed="rId1"/>
          <a:stretch/>
        </p:blipFill>
        <p:spPr>
          <a:xfrm>
            <a:off x="72000" y="1080000"/>
            <a:ext cx="10007640" cy="5759280"/>
          </a:xfrm>
          <a:prstGeom prst="rect">
            <a:avLst/>
          </a:prstGeom>
          <a:ln>
            <a:noFill/>
          </a:ln>
        </p:spPr>
      </p:pic>
      <p:pic>
        <p:nvPicPr>
          <p:cNvPr id="115" name="" descr=""/>
          <p:cNvPicPr/>
          <p:nvPr/>
        </p:nvPicPr>
        <p:blipFill>
          <a:blip r:embed="rId2"/>
          <a:stretch/>
        </p:blipFill>
        <p:spPr>
          <a:xfrm>
            <a:off x="-720" y="24120"/>
            <a:ext cx="6552720" cy="1055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0" y="0"/>
            <a:ext cx="10080720" cy="936000"/>
          </a:xfrm>
          <a:prstGeom prst="rect">
            <a:avLst/>
          </a:prstGeom>
          <a:solidFill>
            <a:srgbClr val="00a65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17" name="CustomShape 2"/>
          <p:cNvSpPr/>
          <p:nvPr/>
        </p:nvSpPr>
        <p:spPr>
          <a:xfrm>
            <a:off x="360000" y="49320"/>
            <a:ext cx="9070920" cy="84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ffffff"/>
                </a:solidFill>
                <a:latin typeface="Arial"/>
                <a:ea typeface="DejaVu Sans"/>
              </a:rPr>
              <a:t>Благодарю за внимание!</a:t>
            </a:r>
            <a:endParaRPr b="1" lang="ru-RU" sz="3600" spc="-1" strike="noStrike">
              <a:latin typeface="Arial"/>
            </a:endParaRPr>
          </a:p>
        </p:txBody>
      </p:sp>
      <p:pic>
        <p:nvPicPr>
          <p:cNvPr id="118" name="" descr=""/>
          <p:cNvPicPr/>
          <p:nvPr/>
        </p:nvPicPr>
        <p:blipFill>
          <a:blip r:embed="rId1"/>
          <a:stretch/>
        </p:blipFill>
        <p:spPr>
          <a:xfrm>
            <a:off x="1800" y="894240"/>
            <a:ext cx="10078920" cy="4073760"/>
          </a:xfrm>
          <a:prstGeom prst="rect">
            <a:avLst/>
          </a:prstGeom>
          <a:ln>
            <a:noFill/>
          </a:ln>
        </p:spPr>
      </p:pic>
      <p:pic>
        <p:nvPicPr>
          <p:cNvPr id="119" name="" descr=""/>
          <p:cNvPicPr/>
          <p:nvPr/>
        </p:nvPicPr>
        <p:blipFill>
          <a:blip r:embed="rId2"/>
          <a:stretch/>
        </p:blipFill>
        <p:spPr>
          <a:xfrm>
            <a:off x="7272000" y="1944000"/>
            <a:ext cx="2808720" cy="2952000"/>
          </a:xfrm>
          <a:prstGeom prst="rect">
            <a:avLst/>
          </a:prstGeom>
          <a:ln>
            <a:noFill/>
          </a:ln>
        </p:spPr>
      </p:pic>
      <p:pic>
        <p:nvPicPr>
          <p:cNvPr id="120" name="" descr=""/>
          <p:cNvPicPr/>
          <p:nvPr/>
        </p:nvPicPr>
        <p:blipFill>
          <a:blip r:embed="rId3"/>
          <a:stretch/>
        </p:blipFill>
        <p:spPr>
          <a:xfrm>
            <a:off x="1800" y="4968000"/>
            <a:ext cx="2532960" cy="2532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360000" y="-39240"/>
            <a:ext cx="9070920" cy="102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8" name="" descr=""/>
          <p:cNvPicPr/>
          <p:nvPr/>
        </p:nvPicPr>
        <p:blipFill>
          <a:blip r:embed="rId1"/>
          <a:stretch/>
        </p:blipFill>
        <p:spPr>
          <a:xfrm>
            <a:off x="346680" y="72000"/>
            <a:ext cx="9734040" cy="6768000"/>
          </a:xfrm>
          <a:prstGeom prst="rect">
            <a:avLst/>
          </a:prstGeom>
          <a:ln>
            <a:noFill/>
          </a:ln>
        </p:spPr>
      </p:pic>
      <p:pic>
        <p:nvPicPr>
          <p:cNvPr id="89" name="" descr=""/>
          <p:cNvPicPr/>
          <p:nvPr/>
        </p:nvPicPr>
        <p:blipFill>
          <a:blip r:embed="rId2"/>
          <a:stretch/>
        </p:blipFill>
        <p:spPr>
          <a:xfrm>
            <a:off x="36360" y="4392000"/>
            <a:ext cx="4355640" cy="3130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" descr=""/>
          <p:cNvPicPr/>
          <p:nvPr/>
        </p:nvPicPr>
        <p:blipFill>
          <a:blip r:embed="rId1"/>
          <a:stretch/>
        </p:blipFill>
        <p:spPr>
          <a:xfrm>
            <a:off x="15840" y="0"/>
            <a:ext cx="10078920" cy="5731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78920" cy="604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" descr=""/>
          <p:cNvPicPr/>
          <p:nvPr/>
        </p:nvPicPr>
        <p:blipFill>
          <a:blip r:embed="rId1"/>
          <a:stretch/>
        </p:blipFill>
        <p:spPr>
          <a:xfrm>
            <a:off x="0" y="72000"/>
            <a:ext cx="10078920" cy="5904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" descr=""/>
          <p:cNvPicPr/>
          <p:nvPr/>
        </p:nvPicPr>
        <p:blipFill>
          <a:blip r:embed="rId1"/>
          <a:stretch/>
        </p:blipFill>
        <p:spPr>
          <a:xfrm>
            <a:off x="-71640" y="3189960"/>
            <a:ext cx="10078920" cy="2857320"/>
          </a:xfrm>
          <a:prstGeom prst="rect">
            <a:avLst/>
          </a:prstGeom>
          <a:ln>
            <a:noFill/>
          </a:ln>
        </p:spPr>
      </p:pic>
      <p:pic>
        <p:nvPicPr>
          <p:cNvPr id="94" name="" descr=""/>
          <p:cNvPicPr/>
          <p:nvPr/>
        </p:nvPicPr>
        <p:blipFill>
          <a:blip r:embed="rId2"/>
          <a:stretch/>
        </p:blipFill>
        <p:spPr>
          <a:xfrm>
            <a:off x="0" y="0"/>
            <a:ext cx="4679280" cy="3047040"/>
          </a:xfrm>
          <a:prstGeom prst="rect">
            <a:avLst/>
          </a:prstGeom>
          <a:ln>
            <a:noFill/>
          </a:ln>
        </p:spPr>
      </p:pic>
      <p:pic>
        <p:nvPicPr>
          <p:cNvPr id="95" name="" descr=""/>
          <p:cNvPicPr/>
          <p:nvPr/>
        </p:nvPicPr>
        <p:blipFill>
          <a:blip r:embed="rId3"/>
          <a:stretch/>
        </p:blipFill>
        <p:spPr>
          <a:xfrm>
            <a:off x="5302800" y="0"/>
            <a:ext cx="4056480" cy="3047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" descr=""/>
          <p:cNvPicPr/>
          <p:nvPr/>
        </p:nvPicPr>
        <p:blipFill>
          <a:blip r:embed="rId1"/>
          <a:stretch/>
        </p:blipFill>
        <p:spPr>
          <a:xfrm>
            <a:off x="15480" y="31320"/>
            <a:ext cx="10080360" cy="7520760"/>
          </a:xfrm>
          <a:prstGeom prst="rect">
            <a:avLst/>
          </a:prstGeom>
          <a:ln>
            <a:noFill/>
          </a:ln>
        </p:spPr>
      </p:pic>
      <p:pic>
        <p:nvPicPr>
          <p:cNvPr id="97" name="" descr=""/>
          <p:cNvPicPr/>
          <p:nvPr/>
        </p:nvPicPr>
        <p:blipFill>
          <a:blip r:embed="rId2"/>
          <a:stretch/>
        </p:blipFill>
        <p:spPr>
          <a:xfrm>
            <a:off x="7494480" y="5184000"/>
            <a:ext cx="2601360" cy="2231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0" y="0"/>
            <a:ext cx="10080720" cy="936000"/>
          </a:xfrm>
          <a:prstGeom prst="rect">
            <a:avLst/>
          </a:prstGeom>
          <a:solidFill>
            <a:srgbClr val="00a65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9" name="CustomShape 2"/>
          <p:cNvSpPr/>
          <p:nvPr/>
        </p:nvSpPr>
        <p:spPr>
          <a:xfrm>
            <a:off x="360000" y="32040"/>
            <a:ext cx="9070920" cy="880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ffff"/>
                </a:solidFill>
                <a:latin typeface="Arial"/>
                <a:ea typeface="DejaVu Sans"/>
              </a:rPr>
              <a:t>Краеведческое образование в рамках </a:t>
            </a:r>
            <a:r>
              <a:rPr b="0" lang="ru-RU" sz="2600" spc="-1" strike="noStrike">
                <a:solidFill>
                  <a:srgbClr val="ffffff"/>
                </a:solidFill>
                <a:latin typeface="Arial"/>
                <a:ea typeface="DejaVu Sans"/>
              </a:rPr>
              <a:t>предметов и предметных областей</a:t>
            </a:r>
            <a:endParaRPr b="0" lang="ru-RU" sz="2600" spc="-1" strike="noStrike">
              <a:latin typeface="Arial"/>
            </a:endParaRPr>
          </a:p>
        </p:txBody>
      </p:sp>
      <p:sp>
        <p:nvSpPr>
          <p:cNvPr id="100" name="CustomShape 3"/>
          <p:cNvSpPr/>
          <p:nvPr/>
        </p:nvSpPr>
        <p:spPr>
          <a:xfrm>
            <a:off x="144360" y="1080000"/>
            <a:ext cx="6262920" cy="48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Наряду с предметными концепциями в образовательном процессе необходимо использовать Р.К. краеведческое образование детей и молодёжи Хабаровского края.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101" name="" descr=""/>
          <p:cNvPicPr/>
          <p:nvPr/>
        </p:nvPicPr>
        <p:blipFill>
          <a:blip r:embed="rId1"/>
          <a:stretch/>
        </p:blipFill>
        <p:spPr>
          <a:xfrm>
            <a:off x="6228000" y="936000"/>
            <a:ext cx="3779280" cy="2519280"/>
          </a:xfrm>
          <a:prstGeom prst="rect">
            <a:avLst/>
          </a:prstGeom>
          <a:ln>
            <a:noFill/>
          </a:ln>
        </p:spPr>
      </p:pic>
      <p:pic>
        <p:nvPicPr>
          <p:cNvPr id="102" name="" descr=""/>
          <p:cNvPicPr/>
          <p:nvPr/>
        </p:nvPicPr>
        <p:blipFill>
          <a:blip r:embed="rId2"/>
          <a:srcRect l="0" t="11799" r="0" b="0"/>
          <a:stretch/>
        </p:blipFill>
        <p:spPr>
          <a:xfrm>
            <a:off x="4896000" y="4176000"/>
            <a:ext cx="5142960" cy="3312000"/>
          </a:xfrm>
          <a:prstGeom prst="rect">
            <a:avLst/>
          </a:prstGeom>
          <a:ln>
            <a:noFill/>
          </a:ln>
        </p:spPr>
      </p:pic>
      <p:pic>
        <p:nvPicPr>
          <p:cNvPr id="103" name="" descr=""/>
          <p:cNvPicPr/>
          <p:nvPr/>
        </p:nvPicPr>
        <p:blipFill>
          <a:blip r:embed="rId3"/>
          <a:stretch/>
        </p:blipFill>
        <p:spPr>
          <a:xfrm>
            <a:off x="181080" y="4320000"/>
            <a:ext cx="4570920" cy="3018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0" y="72000"/>
            <a:ext cx="10080720" cy="792000"/>
          </a:xfrm>
          <a:prstGeom prst="rect">
            <a:avLst/>
          </a:prstGeom>
          <a:solidFill>
            <a:srgbClr val="95231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5" name="CustomShape 2"/>
          <p:cNvSpPr/>
          <p:nvPr/>
        </p:nvSpPr>
        <p:spPr>
          <a:xfrm>
            <a:off x="360000" y="19800"/>
            <a:ext cx="9070920" cy="90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ffffff"/>
                </a:solidFill>
                <a:latin typeface="Arial"/>
                <a:ea typeface="DejaVu Sans"/>
              </a:rPr>
              <a:t>Интеграция общего и дополнительного образования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06" name="CustomShape 3"/>
          <p:cNvSpPr/>
          <p:nvPr/>
        </p:nvSpPr>
        <p:spPr>
          <a:xfrm>
            <a:off x="72000" y="943560"/>
            <a:ext cx="6120000" cy="438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600" spc="-1" strike="noStrike">
                <a:solidFill>
                  <a:srgbClr val="000000"/>
                </a:solidFill>
                <a:latin typeface="Arial"/>
                <a:ea typeface="DejaVu Sans"/>
              </a:rPr>
              <a:t>В ходе реализации учебных программ в рамках предметной области «Искусство», необходимо учитывать возможности интеграции общего и дополнительного образования,как одной из тенденций Концепции преподавания предметной области «Искусство».</a:t>
            </a:r>
            <a:endParaRPr b="0" lang="ru-RU" sz="26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600" spc="-1" strike="noStrike">
                <a:solidFill>
                  <a:srgbClr val="000000"/>
                </a:solidFill>
                <a:latin typeface="Arial"/>
                <a:ea typeface="DejaVu Sans"/>
              </a:rPr>
              <a:t>Важно работать в сотрудничестве с ЦДТ «Паллада» и Школой Искусств.</a:t>
            </a:r>
            <a:endParaRPr b="0" lang="ru-RU" sz="2600" spc="-1" strike="noStrike">
              <a:latin typeface="Arial"/>
            </a:endParaRPr>
          </a:p>
        </p:txBody>
      </p:sp>
      <p:pic>
        <p:nvPicPr>
          <p:cNvPr id="107" name="" descr=""/>
          <p:cNvPicPr/>
          <p:nvPr/>
        </p:nvPicPr>
        <p:blipFill>
          <a:blip r:embed="rId1"/>
          <a:stretch/>
        </p:blipFill>
        <p:spPr>
          <a:xfrm>
            <a:off x="6313320" y="3312000"/>
            <a:ext cx="3693960" cy="2448000"/>
          </a:xfrm>
          <a:prstGeom prst="rect">
            <a:avLst/>
          </a:prstGeom>
          <a:ln>
            <a:noFill/>
          </a:ln>
        </p:spPr>
      </p:pic>
      <p:pic>
        <p:nvPicPr>
          <p:cNvPr id="108" name="" descr=""/>
          <p:cNvPicPr/>
          <p:nvPr/>
        </p:nvPicPr>
        <p:blipFill>
          <a:blip r:embed="rId2"/>
          <a:stretch/>
        </p:blipFill>
        <p:spPr>
          <a:xfrm>
            <a:off x="6480000" y="860760"/>
            <a:ext cx="1586520" cy="1586520"/>
          </a:xfrm>
          <a:prstGeom prst="rect">
            <a:avLst/>
          </a:prstGeom>
          <a:ln>
            <a:noFill/>
          </a:ln>
        </p:spPr>
      </p:pic>
      <p:pic>
        <p:nvPicPr>
          <p:cNvPr id="109" name="" descr=""/>
          <p:cNvPicPr/>
          <p:nvPr/>
        </p:nvPicPr>
        <p:blipFill>
          <a:blip r:embed="rId3"/>
          <a:stretch/>
        </p:blipFill>
        <p:spPr>
          <a:xfrm>
            <a:off x="8064000" y="1296000"/>
            <a:ext cx="1871280" cy="1871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</TotalTime>
  <Application>LibreOffice/6.0.7.3$Linux_x86 LibreOffice_project/00m0$Build-3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2023-05-25T17:30:52Z</dcterms:created>
  <dc:creator/>
  <dc:description/>
  <dc:language>ru-RU</dc:language>
  <cp:lastModifiedBy/>
  <dcterms:modified xsi:type="dcterms:W3CDTF">2023-05-30T18:12:44Z</dcterms:modified>
  <cp:revision>18</cp:revision>
  <dc:subject/>
  <dc:title>Piano</dc:title>
</cp:coreProperties>
</file>