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63" r:id="rId6"/>
    <p:sldId id="267" r:id="rId7"/>
    <p:sldId id="257" r:id="rId8"/>
    <p:sldId id="270" r:id="rId9"/>
    <p:sldId id="279" r:id="rId10"/>
    <p:sldId id="283" r:id="rId11"/>
    <p:sldId id="281" r:id="rId12"/>
    <p:sldId id="282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348880"/>
            <a:ext cx="539613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3206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7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1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7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3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5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2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931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DB66-B999-4E9A-B073-55B71AEC81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8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Использование возможностей Точек роста в развитии дополнительного образования и профессиональном самоопределении  </a:t>
            </a:r>
            <a:r>
              <a:rPr lang="ru-RU" sz="2800" dirty="0">
                <a:latin typeface="Franklin Gothic Demi" pitchFamily="34" charset="0"/>
              </a:rPr>
              <a:t>у</a:t>
            </a:r>
            <a:r>
              <a:rPr lang="ru-RU" sz="2800" dirty="0" smtClean="0">
                <a:latin typeface="Franklin Gothic Demi" pitchFamily="34" charset="0"/>
              </a:rPr>
              <a:t>чащихся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07904" y="5445224"/>
            <a:ext cx="5320680" cy="60047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Franklin Gothic Heavy" pitchFamily="34" charset="0"/>
              </a:rPr>
              <a:t>Выступающий :</a:t>
            </a:r>
            <a:r>
              <a:rPr lang="ru-RU" sz="1600" dirty="0" err="1" smtClean="0">
                <a:solidFill>
                  <a:schemeClr val="tx1"/>
                </a:solidFill>
                <a:latin typeface="Franklin Gothic Heavy" pitchFamily="34" charset="0"/>
              </a:rPr>
              <a:t>Коверко</a:t>
            </a:r>
            <a:r>
              <a:rPr lang="ru-RU" sz="1600" dirty="0" smtClean="0">
                <a:solidFill>
                  <a:schemeClr val="tx1"/>
                </a:solidFill>
                <a:latin typeface="Franklin Gothic Heavy" pitchFamily="34" charset="0"/>
              </a:rPr>
              <a:t> Елена Сергеевна,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Franklin Gothic Heavy" pitchFamily="34" charset="0"/>
              </a:rPr>
              <a:t>учитель технологии</a:t>
            </a:r>
            <a:endParaRPr lang="ru-RU" sz="160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7778" y="404664"/>
            <a:ext cx="59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Franklin Gothic Heavy" pitchFamily="34" charset="0"/>
              </a:rPr>
              <a:t>Муниципальное бюджетное общеобразовательное учреждение    «Средняя школа №15»</a:t>
            </a:r>
            <a:br>
              <a:rPr lang="ru-RU" sz="1400" dirty="0">
                <a:latin typeface="Franklin Gothic Heavy" pitchFamily="34" charset="0"/>
              </a:rPr>
            </a:br>
            <a:endParaRPr lang="ru-RU" sz="1400" dirty="0">
              <a:latin typeface="Franklin Gothic Heavy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 r="38855"/>
          <a:stretch/>
        </p:blipFill>
        <p:spPr bwMode="auto">
          <a:xfrm>
            <a:off x="2621765" y="1556792"/>
            <a:ext cx="980498" cy="15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Точка роста – Центры образования цифрового и гуманитарного профи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3090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Franklin Gothic Heavy" pitchFamily="34" charset="0"/>
              </a:rPr>
              <a:t>Интерактивная онлайн-игра «Школа магии и волшебства „Точка роста»</a:t>
            </a:r>
            <a:br>
              <a:rPr lang="ru-RU" sz="1800" dirty="0">
                <a:latin typeface="Franklin Gothic Heavy" pitchFamily="34" charset="0"/>
              </a:rPr>
            </a:br>
            <a:endParaRPr lang="ru-RU" sz="1800" dirty="0">
              <a:latin typeface="Franklin Gothic Heavy" pitchFamily="34" charset="0"/>
            </a:endParaRPr>
          </a:p>
        </p:txBody>
      </p:sp>
      <p:pic>
        <p:nvPicPr>
          <p:cNvPr id="9" name="Объект 8" descr="C:\Users\User\Desktop\2022-10-14_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12544"/>
          <a:stretch/>
        </p:blipFill>
        <p:spPr bwMode="auto">
          <a:xfrm>
            <a:off x="1475656" y="4753661"/>
            <a:ext cx="1728192" cy="192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97768" y="2708920"/>
            <a:ext cx="2829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Ученики 7 класса совместно с наставниками центра «Точка роста» </a:t>
            </a:r>
            <a:r>
              <a:rPr lang="ru-RU" b="1" dirty="0" smtClean="0"/>
              <a:t>приняли </a:t>
            </a:r>
            <a:r>
              <a:rPr lang="ru-RU" b="1" dirty="0"/>
              <a:t>участие в интерактивной онлайн — игре «Школа магии и волшебства „Точка роста».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1" b="13590"/>
          <a:stretch/>
        </p:blipFill>
        <p:spPr bwMode="auto">
          <a:xfrm>
            <a:off x="2691798" y="763445"/>
            <a:ext cx="3585879" cy="19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16764237592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9" b="38525"/>
          <a:stretch/>
        </p:blipFill>
        <p:spPr bwMode="auto">
          <a:xfrm>
            <a:off x="3027456" y="2823020"/>
            <a:ext cx="3036967" cy="18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16764239031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b="5981"/>
          <a:stretch/>
        </p:blipFill>
        <p:spPr bwMode="auto">
          <a:xfrm>
            <a:off x="6300192" y="763445"/>
            <a:ext cx="2736304" cy="48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IMG-20230125-WA0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3661"/>
            <a:ext cx="2721783" cy="19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1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676" y="852492"/>
            <a:ext cx="6707088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Franklin Gothic Heavy" pitchFamily="34" charset="0"/>
              </a:rPr>
              <a:t>От «Точки роста» к будущей профессии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flipV="1">
            <a:off x="2361320" y="5408400"/>
            <a:ext cx="1750476" cy="1332468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260975" y="3514725"/>
            <a:ext cx="1687513" cy="520700"/>
            <a:chOff x="1003" y="2400"/>
            <a:chExt cx="1089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94550" y="2770188"/>
            <a:ext cx="1687513" cy="520700"/>
            <a:chOff x="1003" y="2400"/>
            <a:chExt cx="1089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19691" y="5871038"/>
            <a:ext cx="1687512" cy="520700"/>
            <a:chOff x="1003" y="2400"/>
            <a:chExt cx="1089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915201" y="4913879"/>
            <a:ext cx="1687513" cy="520700"/>
            <a:chOff x="1003" y="2400"/>
            <a:chExt cx="1089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2325773" y="1644580"/>
            <a:ext cx="40909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оборудования ТР в </a:t>
            </a: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работе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4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7394575" y="2906713"/>
            <a:ext cx="1190625" cy="223837"/>
          </a:xfrm>
          <a:prstGeom prst="rect">
            <a:avLst/>
          </a:prstGeom>
          <a:noFill/>
        </p:spPr>
      </p:pic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7199199" y="1449968"/>
            <a:ext cx="1768939" cy="1635224"/>
            <a:chOff x="887" y="2040"/>
            <a:chExt cx="433" cy="422"/>
          </a:xfrm>
        </p:grpSpPr>
        <p:pic>
          <p:nvPicPr>
            <p:cNvPr id="26" name="Picture 2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" name="Picture 28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7328209" y="1878909"/>
            <a:ext cx="1547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Внеурочная деятельность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30" name="Picture 30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5487988" y="3621088"/>
            <a:ext cx="1189037" cy="223837"/>
          </a:xfrm>
          <a:prstGeom prst="rect">
            <a:avLst/>
          </a:prstGeom>
          <a:noFill/>
        </p:spPr>
      </p:pic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5193050" y="2290911"/>
            <a:ext cx="1864618" cy="1679277"/>
            <a:chOff x="887" y="2040"/>
            <a:chExt cx="433" cy="422"/>
          </a:xfrm>
        </p:grpSpPr>
        <p:pic>
          <p:nvPicPr>
            <p:cNvPr id="32" name="Picture 3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35" name="Rectangle 35"/>
          <p:cNvSpPr>
            <a:spLocks noChangeArrowheads="1"/>
          </p:cNvSpPr>
          <p:nvPr/>
        </p:nvSpPr>
        <p:spPr bwMode="gray">
          <a:xfrm>
            <a:off x="5474597" y="2816557"/>
            <a:ext cx="1260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Билет в будущее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36" name="Picture 36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3196928" y="5041389"/>
            <a:ext cx="1190625" cy="223837"/>
          </a:xfrm>
          <a:prstGeom prst="rect">
            <a:avLst/>
          </a:prstGeom>
          <a:noFill/>
        </p:spPr>
      </p:pic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2555777" y="3077442"/>
            <a:ext cx="2046938" cy="1945529"/>
            <a:chOff x="887" y="2040"/>
            <a:chExt cx="433" cy="422"/>
          </a:xfrm>
        </p:grpSpPr>
        <p:pic>
          <p:nvPicPr>
            <p:cNvPr id="38" name="Picture 38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4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1" name="Rectangle 41"/>
          <p:cNvSpPr>
            <a:spLocks noChangeArrowheads="1"/>
          </p:cNvSpPr>
          <p:nvPr/>
        </p:nvSpPr>
        <p:spPr bwMode="gray">
          <a:xfrm>
            <a:off x="2759053" y="3420870"/>
            <a:ext cx="16041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Открытые уроки. </a:t>
            </a:r>
            <a:r>
              <a:rPr lang="ru-RU" b="1" dirty="0" err="1" smtClean="0">
                <a:solidFill>
                  <a:srgbClr val="FEFFFF"/>
                </a:solidFill>
                <a:cs typeface="Arial" charset="0"/>
              </a:rPr>
              <a:t>ПроеКТОрия.Шоу</a:t>
            </a: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 Профессий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17040" y="4317196"/>
            <a:ext cx="1804367" cy="1790271"/>
            <a:chOff x="887" y="2040"/>
            <a:chExt cx="433" cy="422"/>
          </a:xfrm>
        </p:grpSpPr>
        <p:pic>
          <p:nvPicPr>
            <p:cNvPr id="44" name="Picture 4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" name="Picture 46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7" name="Rectangle 47"/>
          <p:cNvSpPr>
            <a:spLocks noChangeArrowheads="1"/>
          </p:cNvSpPr>
          <p:nvPr/>
        </p:nvSpPr>
        <p:spPr bwMode="gray">
          <a:xfrm>
            <a:off x="269973" y="4542388"/>
            <a:ext cx="16901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Онлайн-тестирования по </a:t>
            </a:r>
            <a:r>
              <a:rPr lang="ru-RU" b="1" dirty="0" err="1" smtClean="0">
                <a:solidFill>
                  <a:srgbClr val="FEFFFF"/>
                </a:solidFill>
                <a:cs typeface="Arial" charset="0"/>
              </a:rPr>
              <a:t>проф.самоопр</a:t>
            </a: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.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b="12511"/>
          <a:stretch/>
        </p:blipFill>
        <p:spPr bwMode="auto">
          <a:xfrm>
            <a:off x="2129639" y="5461103"/>
            <a:ext cx="3263285" cy="14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9469" r="3401" b="12418"/>
          <a:stretch/>
        </p:blipFill>
        <p:spPr bwMode="auto">
          <a:xfrm>
            <a:off x="4894245" y="4050206"/>
            <a:ext cx="2049594" cy="12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6189"/>
          <a:stretch/>
        </p:blipFill>
        <p:spPr bwMode="auto">
          <a:xfrm>
            <a:off x="5495833" y="5400132"/>
            <a:ext cx="2225479" cy="14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Внеурочная деятельность - МАОУ СШ №1 имени Сурикова В.И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82" y="3456956"/>
            <a:ext cx="1789148" cy="17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8405"/>
          <a:stretch/>
        </p:blipFill>
        <p:spPr bwMode="auto">
          <a:xfrm>
            <a:off x="217040" y="2405381"/>
            <a:ext cx="2338737" cy="14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70141"/>
            <a:ext cx="4752528" cy="1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86" y="1453540"/>
            <a:ext cx="2520356" cy="88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Desktop\Волонтёры\ИНТЕРНЫ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 r="20309" b="10100"/>
          <a:stretch/>
        </p:blipFill>
        <p:spPr bwMode="auto">
          <a:xfrm>
            <a:off x="7090842" y="1453540"/>
            <a:ext cx="1882865" cy="11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ВОЛОНТЕРЫ-МЕДИКИ В ПОМОЩЬ - Городская клиническая больница имени В.П.  Демих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 bwMode="auto">
          <a:xfrm>
            <a:off x="33400" y="2338977"/>
            <a:ext cx="2450117" cy="12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081064">
            <a:off x="2702021" y="1435037"/>
            <a:ext cx="378720" cy="88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6970230" y="662841"/>
            <a:ext cx="836900" cy="6494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20469" r="36051" b="12405"/>
          <a:stretch/>
        </p:blipFill>
        <p:spPr bwMode="auto">
          <a:xfrm>
            <a:off x="141824" y="4075730"/>
            <a:ext cx="1793779" cy="24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 t="20437" r="28160" b="19887"/>
          <a:stretch/>
        </p:blipFill>
        <p:spPr bwMode="auto">
          <a:xfrm>
            <a:off x="1979712" y="4879583"/>
            <a:ext cx="2138661" cy="16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C:\Users\User\Downloads\167625109618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1"/>
          <a:stretch/>
        </p:blipFill>
        <p:spPr bwMode="auto">
          <a:xfrm>
            <a:off x="3988965" y="2335664"/>
            <a:ext cx="3134684" cy="16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er\Downloads\16762510449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91" y="3550340"/>
            <a:ext cx="1993865" cy="265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User\Downloads\16762510449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3" y="4010638"/>
            <a:ext cx="1935764" cy="25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одержимое 3" descr="http://3.bp.blogspot.com/-MWcbFKIyIpI/T0mIk6kQSCI/AAAAAAAAABA/1iYkOGlh84s/s1600/Rede%2BSoci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28" y="3550340"/>
            <a:ext cx="1549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5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07088" cy="9361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Franklin Gothic Heavy" pitchFamily="34" charset="0"/>
              </a:rPr>
              <a:t>Открытие Центра образования цифрового и гуманитарного профиля «Точка роста»</a:t>
            </a:r>
            <a:br>
              <a:rPr lang="ru-RU" sz="2400" dirty="0">
                <a:latin typeface="Franklin Gothic Heavy" pitchFamily="34" charset="0"/>
              </a:rPr>
            </a:br>
            <a:endParaRPr lang="ru-RU" sz="2400" dirty="0"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3240360" cy="216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1 сентября 2020 года на базе МБОУ СШ № 15 состоялось торжественное открытие Центра образования цифрового и </a:t>
            </a:r>
            <a:r>
              <a:rPr lang="ru-RU" sz="2000" dirty="0" smtClean="0"/>
              <a:t>гуманитарного </a:t>
            </a:r>
            <a:r>
              <a:rPr lang="ru-RU" sz="2000" dirty="0"/>
              <a:t>профилей «Точка роста</a:t>
            </a:r>
            <a:r>
              <a:rPr lang="ru-RU" sz="2000" dirty="0" smtClean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53" y="2950047"/>
            <a:ext cx="2574911" cy="343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97" y="1157082"/>
            <a:ext cx="2808312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углом 2"/>
          <p:cNvSpPr/>
          <p:nvPr/>
        </p:nvSpPr>
        <p:spPr>
          <a:xfrm>
            <a:off x="883276" y="1742004"/>
            <a:ext cx="1892240" cy="1585021"/>
          </a:xfrm>
          <a:prstGeom prst="bentArrow">
            <a:avLst>
              <a:gd name="adj1" fmla="val 14375"/>
              <a:gd name="adj2" fmla="val 15311"/>
              <a:gd name="adj3" fmla="val 2785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gray">
          <a:xfrm>
            <a:off x="3855227" y="2638921"/>
            <a:ext cx="5457825" cy="84338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275" y="169942"/>
            <a:ext cx="6707088" cy="1282154"/>
          </a:xfrm>
        </p:spPr>
        <p:txBody>
          <a:bodyPr/>
          <a:lstStyle/>
          <a:p>
            <a:r>
              <a:rPr lang="ru-RU" dirty="0" smtClean="0">
                <a:latin typeface="Franklin Gothic Heavy" pitchFamily="34" charset="0"/>
              </a:rPr>
              <a:t>Реализация</a:t>
            </a:r>
            <a:endParaRPr lang="ru-RU" dirty="0">
              <a:latin typeface="Franklin Gothic Heavy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83277" y="2829780"/>
            <a:ext cx="1912938" cy="3201172"/>
            <a:chOff x="513" y="998"/>
            <a:chExt cx="1109" cy="2271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408363" y="3760490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376011" y="4220754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3446463" y="5282902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4374837" y="5766296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3703638" y="1495775"/>
            <a:ext cx="5457825" cy="84338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4514850" y="1769142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2863849" y="1452096"/>
            <a:ext cx="1622425" cy="85926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2852956" y="149577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2838450" y="375096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2892425" y="3816052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819400" y="5273377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Freeform 18"/>
          <p:cNvSpPr>
            <a:spLocks/>
          </p:cNvSpPr>
          <p:nvPr/>
        </p:nvSpPr>
        <p:spPr bwMode="gray">
          <a:xfrm>
            <a:off x="2873375" y="5328940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214279"/>
            <a:ext cx="1882775" cy="1879600"/>
          </a:xfrm>
          <a:prstGeom prst="rect">
            <a:avLst/>
          </a:prstGeom>
          <a:noFill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4856953" y="1722372"/>
            <a:ext cx="39322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Информатика ,ОБЖ, технология и др</a:t>
            </a:r>
            <a:r>
              <a:rPr lang="ru-RU" sz="1600" dirty="0" smtClean="0">
                <a:solidFill>
                  <a:srgbClr val="000000"/>
                </a:solidFill>
              </a:rPr>
              <a:t>.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4678363" y="3867356"/>
            <a:ext cx="39322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Шахматы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Волонтёры-медики(ПМП)</a:t>
            </a:r>
          </a:p>
          <a:p>
            <a:pPr eaLnBrk="0" hangingPunct="0"/>
            <a:r>
              <a:rPr lang="ru-RU" dirty="0" err="1" smtClean="0">
                <a:solidFill>
                  <a:srgbClr val="000000"/>
                </a:solidFill>
              </a:rPr>
              <a:t>Лего</a:t>
            </a:r>
            <a:r>
              <a:rPr lang="ru-RU" dirty="0" smtClean="0">
                <a:solidFill>
                  <a:srgbClr val="000000"/>
                </a:solidFill>
              </a:rPr>
              <a:t>-конструирование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Пластилиновая анимация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4678363" y="5554365"/>
            <a:ext cx="3932237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КГАНОУ </a:t>
            </a:r>
            <a:r>
              <a:rPr lang="ru-RU" dirty="0">
                <a:solidFill>
                  <a:srgbClr val="000000"/>
                </a:solidFill>
              </a:rPr>
              <a:t>КЦО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МБДОУ ДС №5</a:t>
            </a:r>
          </a:p>
          <a:p>
            <a:pPr eaLnBrk="0" hangingPunct="0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317675" y="3744912"/>
            <a:ext cx="17176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Оборудование ТР</a:t>
            </a:r>
          </a:p>
          <a:p>
            <a:pPr algn="ctr" eaLnBrk="0" hangingPunct="0"/>
            <a:r>
              <a:rPr lang="ru-RU" b="1" dirty="0" smtClean="0"/>
              <a:t>реализуется</a:t>
            </a:r>
            <a:endParaRPr lang="en-US" b="1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white">
          <a:xfrm>
            <a:off x="2806700" y="1629257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</a:rPr>
              <a:t>Уроки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white">
          <a:xfrm>
            <a:off x="2806700" y="4129335"/>
            <a:ext cx="1673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EFFFF"/>
                </a:solidFill>
              </a:rPr>
              <a:t>Внеурочная деятельность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white">
          <a:xfrm>
            <a:off x="2838450" y="5554365"/>
            <a:ext cx="16732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Сетевое взаимодействие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gray">
          <a:xfrm>
            <a:off x="2892425" y="2606804"/>
            <a:ext cx="1622425" cy="85926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Freeform 14"/>
          <p:cNvSpPr>
            <a:spLocks/>
          </p:cNvSpPr>
          <p:nvPr/>
        </p:nvSpPr>
        <p:spPr bwMode="gray">
          <a:xfrm>
            <a:off x="2930996" y="2606804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white">
          <a:xfrm>
            <a:off x="2930996" y="282978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</a:rPr>
              <a:t>ДОП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black">
          <a:xfrm>
            <a:off x="4759527" y="2651533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«Тайны биологии» (Власюк Н.А.). Реализуется в рамках проекта «Точка Роста»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4474022" y="2869791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Сетевое взаимодействие</a:t>
            </a: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5212" y="2606377"/>
            <a:ext cx="1619701" cy="3605213"/>
            <a:chOff x="677" y="998"/>
            <a:chExt cx="939" cy="2271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98031" y="4077990"/>
            <a:ext cx="5457825" cy="24511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344277" y="5060016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3700463" y="1268760"/>
            <a:ext cx="4968551" cy="245752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4937761" y="2355039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2950044" y="1294853"/>
            <a:ext cx="1898749" cy="243143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2955552" y="1390659"/>
            <a:ext cx="1310132" cy="169480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2919729" y="4068465"/>
            <a:ext cx="2356726" cy="24606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2899169" y="410036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425527"/>
            <a:ext cx="1882775" cy="1879600"/>
          </a:xfrm>
          <a:prstGeom prst="rect">
            <a:avLst/>
          </a:prstGeom>
          <a:noFill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5359694" y="1575325"/>
            <a:ext cx="333257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Сетевая форма реализации дополнительных общеобразовательных общеразвивающих программ в очно-заочной форме обучения с дистанционными технологиями: «№ 3Д Дизайн. Компас» и «3Д Дизайн. Компас 2.0.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5696222" y="4570541"/>
            <a:ext cx="297079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Образовательная программа для детей дошкольного возраста по технической направленности «</a:t>
            </a:r>
            <a:r>
              <a:rPr lang="ru-RU" sz="1600" dirty="0" err="1" smtClean="0">
                <a:solidFill>
                  <a:srgbClr val="000000"/>
                </a:solidFill>
              </a:rPr>
              <a:t>Лего</a:t>
            </a:r>
            <a:r>
              <a:rPr lang="ru-RU" sz="1600" dirty="0" smtClean="0">
                <a:solidFill>
                  <a:srgbClr val="000000"/>
                </a:solidFill>
              </a:rPr>
              <a:t>-конструирование»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407988" y="4077990"/>
            <a:ext cx="15732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МБОУ СШ №15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white">
          <a:xfrm>
            <a:off x="3084511" y="1294854"/>
            <a:ext cx="1785985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Краевое государственное автономное нетиповое образовательное учреждение «Краевой центр образования»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КГАНОУ КЦО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white">
          <a:xfrm>
            <a:off x="2990982" y="4425009"/>
            <a:ext cx="228547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Муниципальное бюджетное дошкольное общеобразовательное учреждение детский сад №5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EFFFF"/>
                </a:solidFill>
              </a:rPr>
              <a:t> МБДОУ ДС №5</a:t>
            </a:r>
            <a:endParaRPr lang="en-US" sz="16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AppData\Local\Temp\Rar$DIa0.842\16759051186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6016" r="15125" b="4250"/>
          <a:stretch/>
        </p:blipFill>
        <p:spPr bwMode="auto">
          <a:xfrm>
            <a:off x="6444208" y="1844824"/>
            <a:ext cx="2520280" cy="42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7296" y="260648"/>
            <a:ext cx="5396136" cy="1470025"/>
          </a:xfrm>
        </p:spPr>
        <p:txBody>
          <a:bodyPr/>
          <a:lstStyle/>
          <a:p>
            <a:r>
              <a:rPr lang="ru-RU" dirty="0" smtClean="0">
                <a:latin typeface="Franklin Gothic Heavy" pitchFamily="34" charset="0"/>
              </a:rPr>
              <a:t>Количество детей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3074" name="Picture 2" descr="C:\Users\User\AppData\Local\Temp\Rar$DIa0.169\16759051185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7762" r="2718" b="10668"/>
          <a:stretch/>
        </p:blipFill>
        <p:spPr bwMode="auto">
          <a:xfrm rot="5400000">
            <a:off x="2832583" y="3296209"/>
            <a:ext cx="4108175" cy="27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303" y="128147"/>
            <a:ext cx="6707088" cy="6206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Franklin Gothic Heavy" pitchFamily="34" charset="0"/>
              </a:rPr>
              <a:t>Занятия с КГАНОУ КЦО</a:t>
            </a:r>
            <a:endParaRPr lang="ru-RU" sz="3200" dirty="0">
              <a:latin typeface="Franklin Gothic Heavy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206256" y="1097078"/>
            <a:ext cx="127158" cy="2067969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891605" y="2180296"/>
            <a:ext cx="4671656" cy="1545591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689797" y="4248969"/>
            <a:ext cx="1636463" cy="122358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3056" y="3111525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22" y="1602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 rot="16200000">
              <a:off x="408" y="1663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2177519" y="698612"/>
            <a:ext cx="6566064" cy="543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34420" y="762087"/>
            <a:ext cx="640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Онлайн-занятия с педагогом дополнительного образования.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5544166" y="1691346"/>
            <a:ext cx="339398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85928" y="1797711"/>
            <a:ext cx="3310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Работа в программе «</a:t>
            </a:r>
            <a:r>
              <a:rPr lang="en-US" dirty="0" smtClean="0">
                <a:solidFill>
                  <a:srgbClr val="000000"/>
                </a:solidFill>
              </a:rPr>
              <a:t>Blender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3010" y="3465537"/>
            <a:ext cx="3031778" cy="7035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343010" y="3522802"/>
            <a:ext cx="3465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Самостоятельная работа по методическим материалам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2219114" y="86847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7334661" y="206599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4211960" y="4120389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5958" y="4234689"/>
            <a:ext cx="203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ranklin Gothic Heavy" pitchFamily="34" charset="0"/>
              </a:rPr>
              <a:t>КГАНОУ КЦО</a:t>
            </a:r>
          </a:p>
        </p:txBody>
      </p:sp>
      <p:pic>
        <p:nvPicPr>
          <p:cNvPr id="4098" name="Picture 2" descr="C:\Users\User\Downloads\16762472915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r="17133"/>
          <a:stretch/>
        </p:blipFill>
        <p:spPr bwMode="auto">
          <a:xfrm>
            <a:off x="2782921" y="1359669"/>
            <a:ext cx="2292861" cy="1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User\Downloads\16762477466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0731" r="5257" b="71718"/>
          <a:stretch/>
        </p:blipFill>
        <p:spPr bwMode="auto">
          <a:xfrm>
            <a:off x="6351903" y="2590288"/>
            <a:ext cx="2487744" cy="10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16762477465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 b="40852"/>
          <a:stretch/>
        </p:blipFill>
        <p:spPr bwMode="auto">
          <a:xfrm>
            <a:off x="6447966" y="4085885"/>
            <a:ext cx="2295617" cy="26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16762476256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8249"/>
          <a:stretch/>
        </p:blipFill>
        <p:spPr bwMode="auto">
          <a:xfrm>
            <a:off x="4326260" y="4513019"/>
            <a:ext cx="1877174" cy="20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Franklin Gothic Heavy" pitchFamily="34" charset="0"/>
              </a:rPr>
              <a:t>Занятия с КГАНОУ КЦО</a:t>
            </a:r>
            <a:endParaRPr lang="ru-RU" sz="32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525342" y="4914131"/>
            <a:ext cx="662282" cy="83423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835696" y="1228992"/>
            <a:ext cx="863058" cy="1702351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25341" y="5748363"/>
            <a:ext cx="1097853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1194" y="2596381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22" y="1602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 rot="16200000">
              <a:off x="408" y="1663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4649755" y="1235357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4862379" y="991155"/>
            <a:ext cx="4086811" cy="11220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67795" y="1228992"/>
            <a:ext cx="3048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Индивидуальная работа с учениками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1835696" y="5148999"/>
            <a:ext cx="3277168" cy="14113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276755" y="5359980"/>
            <a:ext cx="2539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Взаимодействие с педагогом через </a:t>
            </a:r>
            <a:r>
              <a:rPr lang="ru-RU" dirty="0" err="1" smtClean="0">
                <a:solidFill>
                  <a:srgbClr val="000000"/>
                </a:solidFill>
              </a:rPr>
              <a:t>мессенджер</a:t>
            </a:r>
            <a:r>
              <a:rPr lang="ru-RU" dirty="0" smtClean="0">
                <a:solidFill>
                  <a:srgbClr val="000000"/>
                </a:solidFill>
              </a:rPr>
              <a:t>. Группа в  </a:t>
            </a:r>
            <a:r>
              <a:rPr lang="ru-RU" dirty="0" err="1" smtClean="0">
                <a:solidFill>
                  <a:srgbClr val="000000"/>
                </a:solidFill>
              </a:rPr>
              <a:t>ватсап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1623195" y="563406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5342" y="3643485"/>
            <a:ext cx="203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ranklin Gothic Heavy" pitchFamily="34" charset="0"/>
              </a:rPr>
              <a:t>КГАНОУ КЦО</a:t>
            </a:r>
          </a:p>
        </p:txBody>
      </p:sp>
      <p:pic>
        <p:nvPicPr>
          <p:cNvPr id="6146" name="Picture 2" descr="C:\Users\User\Downloads\1676247625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 b="3112"/>
          <a:stretch/>
        </p:blipFill>
        <p:spPr bwMode="auto">
          <a:xfrm>
            <a:off x="2908530" y="1552158"/>
            <a:ext cx="1937756" cy="21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1676247625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86" y="2590026"/>
            <a:ext cx="1889321" cy="25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16762497292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5"/>
          <a:stretch/>
        </p:blipFill>
        <p:spPr bwMode="auto">
          <a:xfrm>
            <a:off x="6735607" y="4352136"/>
            <a:ext cx="1984671" cy="22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2698754" y="1230535"/>
            <a:ext cx="1945254" cy="1143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Franklin Gothic Heavy" pitchFamily="34" charset="0"/>
              </a:rPr>
              <a:t>Занятия с МБДОУ ДС </a:t>
            </a:r>
            <a:r>
              <a:rPr lang="ru-RU" sz="3200" dirty="0" smtClean="0">
                <a:latin typeface="Franklin Gothic Heavy" pitchFamily="34" charset="0"/>
              </a:rPr>
              <a:t>№5</a:t>
            </a:r>
            <a:endParaRPr lang="ru-RU" sz="3200" dirty="0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gray">
          <a:xfrm rot="5400000">
            <a:off x="4349851" y="5457824"/>
            <a:ext cx="488950" cy="488950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 rot="5400000">
            <a:off x="3823469" y="1367088"/>
            <a:ext cx="488950" cy="488950"/>
          </a:xfrm>
          <a:prstGeom prst="diamond">
            <a:avLst/>
          </a:prstGeom>
          <a:solidFill>
            <a:schemeClr val="accent2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ltGray">
          <a:xfrm>
            <a:off x="107503" y="2060848"/>
            <a:ext cx="4392489" cy="4095477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ltGray">
          <a:xfrm>
            <a:off x="755576" y="2924175"/>
            <a:ext cx="3312368" cy="3240089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gray">
          <a:xfrm>
            <a:off x="1187624" y="3716011"/>
            <a:ext cx="2556195" cy="244984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ltGray">
          <a:xfrm>
            <a:off x="1704975" y="4719638"/>
            <a:ext cx="1484313" cy="145256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black">
          <a:xfrm>
            <a:off x="1550193" y="5042326"/>
            <a:ext cx="17938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Знакомство с ЛЕГО-конструктором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black">
          <a:xfrm>
            <a:off x="1385601" y="4073307"/>
            <a:ext cx="21602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F8F8F8"/>
                </a:solidFill>
                <a:cs typeface="Arial" charset="0"/>
              </a:rPr>
              <a:t>Детали, инструкции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black">
          <a:xfrm>
            <a:off x="1495640" y="3131234"/>
            <a:ext cx="18827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  <a:cs typeface="Arial" charset="0"/>
              </a:rPr>
              <a:t>Способы соединения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black">
          <a:xfrm>
            <a:off x="1125608" y="2298770"/>
            <a:ext cx="25723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8F8F8"/>
                </a:solidFill>
                <a:cs typeface="Arial" charset="0"/>
              </a:rPr>
              <a:t>Сборка простых механизмов</a:t>
            </a:r>
            <a:endParaRPr lang="en-US" sz="2000" b="1" i="0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7170" name="Picture 2" descr="C:\Users\User\Downloads\1676250799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0838"/>
            <a:ext cx="1778977" cy="23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1676250799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8" b="16227"/>
          <a:stretch/>
        </p:blipFill>
        <p:spPr bwMode="auto">
          <a:xfrm>
            <a:off x="4860032" y="4544219"/>
            <a:ext cx="2489183" cy="20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ser\Downloads\16762507995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8305"/>
            <a:ext cx="2047052" cy="27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Содержимое 3" descr="http://3.bp.blogspot.com/-MWcbFKIyIpI/T0mIk6kQSCI/AAAAAAAAABA/1iYkOGlh84s/s1600/Rede%2BSocial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8336"/>
            <a:ext cx="1549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9" r="9307" b="8016"/>
          <a:stretch/>
        </p:blipFill>
        <p:spPr bwMode="auto">
          <a:xfrm>
            <a:off x="3851920" y="417172"/>
            <a:ext cx="4613177" cy="272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16764143957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8216"/>
          <a:stretch/>
        </p:blipFill>
        <p:spPr bwMode="auto">
          <a:xfrm>
            <a:off x="323528" y="2439832"/>
            <a:ext cx="3176699" cy="39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6764143958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4"/>
          <a:stretch/>
        </p:blipFill>
        <p:spPr bwMode="auto">
          <a:xfrm>
            <a:off x="4355976" y="3325508"/>
            <a:ext cx="2710384" cy="29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23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2d7333baf45c51ac0b21881ac98ccabe0d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278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Использование возможностей Точек роста в развитии дополнительного образования и профессиональном самоопределении  учащихся</vt:lpstr>
      <vt:lpstr>Открытие Центра образования цифрового и гуманитарного профиля «Точка роста» </vt:lpstr>
      <vt:lpstr>Реализация</vt:lpstr>
      <vt:lpstr>Сетевое взаимодействие</vt:lpstr>
      <vt:lpstr>Количество детей</vt:lpstr>
      <vt:lpstr>Занятия с КГАНОУ КЦО</vt:lpstr>
      <vt:lpstr>Занятия с КГАНОУ КЦО</vt:lpstr>
      <vt:lpstr>Занятия с МБДОУ ДС №5</vt:lpstr>
      <vt:lpstr>Презентация PowerPoint</vt:lpstr>
      <vt:lpstr>Интерактивная онлайн-игра «Школа магии и волшебства „Точка роста» </vt:lpstr>
      <vt:lpstr>От «Точки роста» к будущей профессии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Любитель чтения</dc:title>
  <dc:creator>obstinate</dc:creator>
  <cp:lastModifiedBy>User</cp:lastModifiedBy>
  <cp:revision>46</cp:revision>
  <dcterms:created xsi:type="dcterms:W3CDTF">2017-03-21T10:02:36Z</dcterms:created>
  <dcterms:modified xsi:type="dcterms:W3CDTF">2023-02-15T01:18:25Z</dcterms:modified>
</cp:coreProperties>
</file>