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50F1E-3A34-419B-BA77-71FCFA11AF5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78BB-7FB4-44FD-ABD5-6C56E50C5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8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78BB-7FB4-44FD-ABD5-6C56E50C52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78BB-7FB4-44FD-ABD5-6C56E50C52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7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78BB-7FB4-44FD-ABD5-6C56E50C52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6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78BB-7FB4-44FD-ABD5-6C56E50C52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1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6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8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9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822">
              <a:srgbClr val="DCEAF6"/>
            </a:gs>
            <a:gs pos="0">
              <a:schemeClr val="accent1">
                <a:lumMod val="5000"/>
                <a:lumOff val="95000"/>
              </a:schemeClr>
            </a:gs>
            <a:gs pos="58000">
              <a:srgbClr val="D5E6F4"/>
            </a:gs>
            <a:gs pos="7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43D9-B4BE-4576-9949-23F2ACC8D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809-755A-48BF-993A-7C02F3905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008" y="1292086"/>
            <a:ext cx="10571922" cy="215679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Использование возможностей </a:t>
            </a:r>
            <a:r>
              <a:rPr lang="ru-RU" sz="4800" dirty="0" smtClean="0"/>
              <a:t>«Точек роста» </a:t>
            </a:r>
            <a:r>
              <a:rPr lang="ru-RU" sz="4800" dirty="0" smtClean="0"/>
              <a:t>в развитии дополнительного образования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6438" y="5202238"/>
            <a:ext cx="4906617" cy="165576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Алышова Эсмира </a:t>
            </a:r>
            <a:r>
              <a:rPr lang="ru-RU" sz="2000" dirty="0" err="1" smtClean="0"/>
              <a:t>Хафизовна</a:t>
            </a:r>
            <a:r>
              <a:rPr lang="ru-RU" sz="2000" dirty="0" smtClean="0"/>
              <a:t>, учитель математики и информатики</a:t>
            </a:r>
          </a:p>
          <a:p>
            <a:pPr algn="r"/>
            <a:r>
              <a:rPr lang="ru-RU" sz="2000" dirty="0" smtClean="0"/>
              <a:t>МБОУ «СШ имени Героя России </a:t>
            </a:r>
            <a:r>
              <a:rPr lang="ru-RU" sz="2000" dirty="0" err="1" smtClean="0"/>
              <a:t>Заволянского</a:t>
            </a:r>
            <a:r>
              <a:rPr lang="ru-RU" sz="2000" dirty="0" smtClean="0"/>
              <a:t> Валерия Ивановича»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2" y="3538329"/>
            <a:ext cx="4306660" cy="30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7.userapi.com/impg/jUNn9V75hU9yaFurZEitVEVVpVY_nwnMXAl9bg/cErENhv1I8k.jpg?size=1620x2160&amp;quality=95&amp;sign=22b78662ad08e03d8bc553d8b354fdc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069" y="1460035"/>
            <a:ext cx="3556690" cy="47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6400" y="38500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программирования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AutoShape 4" descr="http://alexgora.pro/courses/pages/scratch/scratc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alexgora.pro/courses/pages/scratch/scratch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рограммирование в среде Scratch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 b="7451"/>
          <a:stretch/>
        </p:blipFill>
        <p:spPr bwMode="auto">
          <a:xfrm>
            <a:off x="4274759" y="1591299"/>
            <a:ext cx="5571536" cy="314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s://www.thegreenmonkey.es/pinto/wp-content/uploads/sites/52/2018/03/scratch-ni%C3%B1os-1024x67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www.thegreenmonkey.es/pinto/wp-content/uploads/sites/52/2018/03/scratch-ni%C3%B1os-1024x67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i.ytimg.com/vi/f4_PZlTXN_8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b="5619"/>
          <a:stretch/>
        </p:blipFill>
        <p:spPr bwMode="auto">
          <a:xfrm>
            <a:off x="7871791" y="4236020"/>
            <a:ext cx="3949009" cy="19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программирования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2756"/>
            <a:ext cx="12192000" cy="56056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Развитие творческих способностей в процессе обучения основам алгоритмизации с использованием программной платформы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i="1" u="sng" dirty="0"/>
              <a:t>Предметные:</a:t>
            </a:r>
            <a:endParaRPr lang="ru-RU" dirty="0"/>
          </a:p>
          <a:p>
            <a:pPr lvl="0"/>
            <a:r>
              <a:rPr lang="ru-RU" dirty="0"/>
              <a:t>познакомить c основными понятиями программирования;</a:t>
            </a:r>
          </a:p>
          <a:p>
            <a:pPr lvl="0"/>
            <a:r>
              <a:rPr lang="ru-RU" dirty="0"/>
              <a:t>обучить основным базовым алгоритмическим конструкциям;</a:t>
            </a:r>
          </a:p>
          <a:p>
            <a:pPr lvl="0"/>
            <a:r>
              <a:rPr lang="ru-RU" dirty="0"/>
              <a:t>научить работать в среде программирования: «</a:t>
            </a:r>
            <a:r>
              <a:rPr lang="ru-RU" dirty="0" err="1"/>
              <a:t>Scratch</a:t>
            </a:r>
            <a:r>
              <a:rPr lang="ru-RU" dirty="0"/>
              <a:t>».</a:t>
            </a:r>
          </a:p>
          <a:p>
            <a:r>
              <a:rPr lang="ru-RU" i="1" u="sng" dirty="0" err="1"/>
              <a:t>Метапредметные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способствовать развитию умения применять знания на практике;</a:t>
            </a:r>
          </a:p>
          <a:p>
            <a:pPr lvl="0"/>
            <a:r>
              <a:rPr lang="ru-RU" dirty="0"/>
              <a:t>способствовать развитию навыков поиска и анализа информации.</a:t>
            </a:r>
          </a:p>
          <a:p>
            <a:r>
              <a:rPr lang="ru-RU" dirty="0"/>
              <a:t> </a:t>
            </a:r>
            <a:r>
              <a:rPr lang="ru-RU" i="1" u="sng" dirty="0"/>
              <a:t>Личностные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способствовать развитию навыков самоорганизации и самоконтроля;</a:t>
            </a:r>
          </a:p>
          <a:p>
            <a:pPr lvl="0"/>
            <a:r>
              <a:rPr lang="ru-RU" dirty="0"/>
              <a:t>содействовать умению работать в команде и индивидуально, над созданием творческих работ.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0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86841"/>
              </p:ext>
            </p:extLst>
          </p:nvPr>
        </p:nvGraphicFramePr>
        <p:xfrm>
          <a:off x="483482" y="1028766"/>
          <a:ext cx="8095754" cy="217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944">
                  <a:extLst>
                    <a:ext uri="{9D8B030D-6E8A-4147-A177-3AD203B41FA5}">
                      <a16:colId xmlns:a16="http://schemas.microsoft.com/office/drawing/2014/main" xmlns="" val="3150848781"/>
                    </a:ext>
                  </a:extLst>
                </a:gridCol>
                <a:gridCol w="2395374">
                  <a:extLst>
                    <a:ext uri="{9D8B030D-6E8A-4147-A177-3AD203B41FA5}">
                      <a16:colId xmlns:a16="http://schemas.microsoft.com/office/drawing/2014/main" xmlns="" val="1243533736"/>
                    </a:ext>
                  </a:extLst>
                </a:gridCol>
                <a:gridCol w="1173863">
                  <a:extLst>
                    <a:ext uri="{9D8B030D-6E8A-4147-A177-3AD203B41FA5}">
                      <a16:colId xmlns:a16="http://schemas.microsoft.com/office/drawing/2014/main" xmlns="" val="2939032876"/>
                    </a:ext>
                  </a:extLst>
                </a:gridCol>
                <a:gridCol w="1128813">
                  <a:extLst>
                    <a:ext uri="{9D8B030D-6E8A-4147-A177-3AD203B41FA5}">
                      <a16:colId xmlns:a16="http://schemas.microsoft.com/office/drawing/2014/main" xmlns="" val="3435381118"/>
                    </a:ext>
                  </a:extLst>
                </a:gridCol>
                <a:gridCol w="1088097">
                  <a:extLst>
                    <a:ext uri="{9D8B030D-6E8A-4147-A177-3AD203B41FA5}">
                      <a16:colId xmlns:a16="http://schemas.microsoft.com/office/drawing/2014/main" xmlns="" val="3350715725"/>
                    </a:ext>
                  </a:extLst>
                </a:gridCol>
                <a:gridCol w="1006663">
                  <a:extLst>
                    <a:ext uri="{9D8B030D-6E8A-4147-A177-3AD203B41FA5}">
                      <a16:colId xmlns:a16="http://schemas.microsoft.com/office/drawing/2014/main" xmlns="" val="2613492521"/>
                    </a:ext>
                  </a:extLst>
                </a:gridCol>
              </a:tblGrid>
              <a:tr h="1216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 занятия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Кол-во занятий в неделю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Кол-во часов в неделю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Кол-во недель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Кол-во часов в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345398"/>
                  </a:ext>
                </a:extLst>
              </a:tr>
              <a:tr h="38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 год 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 часа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 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34 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488123"/>
                  </a:ext>
                </a:extLst>
              </a:tr>
              <a:tr h="38787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Итого по программе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34 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amsungOne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952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0395" y="323938"/>
            <a:ext cx="7515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программы и режим работы </a:t>
            </a:r>
            <a:endParaRPr kumimoji="0" lang="ru-RU" alt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4" name="Picture 12" descr="https://sun9-54.userapi.com/impg/F4kT71gNRgzWiWSkb5LV2Wx_pwKZ9nX7agnPbw/EDXTDCUJaWY.jpg?size=1620x2160&amp;quality=95&amp;sign=1fba79a6367e4e7be40aecb5942f432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899" y="3550706"/>
            <a:ext cx="1806913" cy="24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42.userapi.com/impg/p63bOEPw8tlX3d31YSD7PmMhYuVCABs_U1MAJg/nXhXAWIX1yQ.jpg?size=1620x2160&amp;quality=95&amp;sign=1f8e46a93ed532bc182ee6ee6775275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2" y="3992302"/>
            <a:ext cx="1966394" cy="26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63.userapi.com/impg/H9-nfVItZPIFnCqhM7gBTtnK6EmLAF10UpT8sA/2VuSUltZ6lY.jpg?size=1620x2160&amp;quality=95&amp;sign=c82c522a85456becdc439e4aa6d286a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12" y="3992302"/>
            <a:ext cx="2065207" cy="27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78.userapi.com/impg/ErW0LZEZTVYuCzHeIeaT-z5ongHye-hH_Qu3qw/MptiY_jIq8k.jpg?size=1620x2160&amp;quality=95&amp;sign=dba1f3d7d0a6e7c7d18cab9af6a9d1a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1" y="1028766"/>
            <a:ext cx="2494161" cy="33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64.userapi.com/impg/AIi5JTLanfkXpih-CnqoUwIvbPEWZph9WBvKfQ/Vg1Ae96AJrk.jpg?size=1620x2160&amp;quality=95&amp;sign=c52bd88c9a4b95f0acf2d0eb025c2d9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6595" y="3550706"/>
            <a:ext cx="2299675" cy="30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995"/>
            <a:ext cx="12192679" cy="61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07"/>
            <a:ext cx="8125535" cy="4082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92" y="1991360"/>
            <a:ext cx="6659468" cy="3344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229" y="4399280"/>
            <a:ext cx="4686705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435" y="1151466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 </a:t>
            </a:r>
            <a:endParaRPr lang="ru-RU" sz="6000" dirty="0"/>
          </a:p>
        </p:txBody>
      </p:sp>
      <p:pic>
        <p:nvPicPr>
          <p:cNvPr id="4104" name="Picture 8" descr="https://sun9-47.userapi.com/impg/jUNn9V75hU9yaFurZEitVEVVpVY_nwnMXAl9bg/cErENhv1I8k.jpg?size=1620x2160&amp;quality=95&amp;sign=22b78662ad08e03d8bc553d8b354fd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79" y="758305"/>
            <a:ext cx="244602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5932" t="11331" b="9400"/>
          <a:stretch/>
        </p:blipFill>
        <p:spPr>
          <a:xfrm>
            <a:off x="3600335" y="2892829"/>
            <a:ext cx="5679441" cy="335242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0"/>
          <a:stretch/>
        </p:blipFill>
        <p:spPr bwMode="auto">
          <a:xfrm>
            <a:off x="240030" y="2892829"/>
            <a:ext cx="2692400" cy="3276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3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166</Words>
  <Application>Microsoft Office PowerPoint</Application>
  <PresentationFormat>Произвольный</PresentationFormat>
  <Paragraphs>37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возможностей «Точек роста» в развитии дополнительного образования</vt:lpstr>
      <vt:lpstr>Среда программирования «Scratch». </vt:lpstr>
      <vt:lpstr>Среда программирования «Scratch». 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Эсмира Алышова</dc:creator>
  <cp:lastModifiedBy>Учитель</cp:lastModifiedBy>
  <cp:revision>11</cp:revision>
  <dcterms:created xsi:type="dcterms:W3CDTF">2023-02-14T11:10:52Z</dcterms:created>
  <dcterms:modified xsi:type="dcterms:W3CDTF">2023-02-13T06:06:24Z</dcterms:modified>
</cp:coreProperties>
</file>