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9" r:id="rId10"/>
    <p:sldId id="263" r:id="rId11"/>
    <p:sldId id="272" r:id="rId12"/>
    <p:sldId id="26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2" y="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5B8FB482-B26B-4309-AC3B-1984E48BA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A30AE5-2D5E-47C9-9543-66EACF4D7F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B905932-3DF6-4728-9978-C1390E799B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AE6A824-E8D9-4EB1-B3EB-293B1F6FC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72B6-52BC-45D9-A56C-2EFEE376F8DF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979B570-BA3A-4545-8847-DA6CBCBED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DF8FB2F-8628-46AA-AA3A-4F0236BA3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3415-56B2-475A-A90D-D256EBA81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025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505CEC5-263F-430B-A7A3-4D60AE530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C0A29C9-2F9A-44EA-A794-2566A280DB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791D7FB-CAEF-49E1-A84F-4425BE9F3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72B6-52BC-45D9-A56C-2EFEE376F8DF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6361ADB-CCF5-42A0-AEDF-92107892F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980CB7E-B30A-4254-8274-D9915E778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3415-56B2-475A-A90D-D256EBA81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799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216FE38D-78BC-4B22-BDA8-DC4CCAB581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03B2EED-EC6A-478A-8B5C-A6A0DF6B88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947432E-411C-411A-AFF9-3EE1603BE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72B6-52BC-45D9-A56C-2EFEE376F8DF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B27C35B-2EA8-46DF-9009-6CED653BC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79800F6-56B1-4D27-8662-D74DBD023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3415-56B2-475A-A90D-D256EBA81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168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0D2205-637D-4B70-8FCB-481AF9F0F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890EE51-0750-49D4-BCBC-129FFD296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5CE7FC5-13B7-4D3E-AE4C-A798B42DB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72B6-52BC-45D9-A56C-2EFEE376F8DF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868BF7F-E425-43C8-B8E5-C85F1616F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456233E-07FC-4471-8E60-433BDF3D4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3415-56B2-475A-A90D-D256EBA81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399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75F468B-0B83-43CF-A8C8-23D9F95E3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D9F6F10-2728-4014-BEC6-E9E835A86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99888F6-6E94-4028-8217-41C1187E4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72B6-52BC-45D9-A56C-2EFEE376F8DF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401C364-A376-41DB-B301-24D1E1F49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E5885FB-6F31-4590-8FDF-FE1F8E67A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3415-56B2-475A-A90D-D256EBA81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518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CBD40B-F342-4D90-BEC6-DA2FE05BB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2DE47CE-0E5E-40DD-A50B-22D0988FB5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9E4318F-FBDF-4786-895E-B0323754DD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B75F8EA-9025-4EC8-B3A9-07041C1D4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72B6-52BC-45D9-A56C-2EFEE376F8DF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DD80671-52E1-4601-B543-2BCD0B9F9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ED6C303-B0EE-43B1-88AE-CB8C86F17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3415-56B2-475A-A90D-D256EBA81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149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D9DF41-99C3-480A-A620-ECB451C4C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DAA9CA2-DFE2-4596-A97E-9FFF6BB0FA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F1DDB2F-96ED-4700-B450-1A23E0C62A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48C08846-A790-4F61-91D7-B4318D6DA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7DF7DB8-8F3C-4B15-83E6-3DE91EA02E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80C71322-FFB5-455E-A5F9-7A93DF4A3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72B6-52BC-45D9-A56C-2EFEE376F8DF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7347EFBA-34A2-474A-BE96-4ECEDB011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C618FD37-D428-4EFE-A591-CCCF9B87C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3415-56B2-475A-A90D-D256EBA81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705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3F1F6D5-A5CE-48F4-8A28-C6615B58F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F2F16455-ADD8-44CE-A795-0885A2CEA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72B6-52BC-45D9-A56C-2EFEE376F8DF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AAE7699B-4AEA-4EFD-B828-35B7DDE74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C1174FD-C601-4CFC-8055-F343F0B24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3415-56B2-475A-A90D-D256EBA81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717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76462615-1F0F-4D0C-8F9F-711F86950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72B6-52BC-45D9-A56C-2EFEE376F8DF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152F6A28-7EAC-41A8-92F0-DA0EBDDA9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D996222-B1D1-4A56-AF1E-77AD00966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3415-56B2-475A-A90D-D256EBA81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762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43957DF-CA58-41C2-B7AE-CB6530A4D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5D8B538-D475-4642-BF15-B4E98D7BC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55252DD-04BF-430A-9AE7-884C693CAB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FD14F05-FAA6-4A17-A9A0-FA5BD8E14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72B6-52BC-45D9-A56C-2EFEE376F8DF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93A25EF-41D6-4346-9678-E5D54DD18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8AC1F72-CAD2-4A0D-BC3C-3618F69DF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3415-56B2-475A-A90D-D256EBA81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283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F7125D5-27DF-4958-85BA-142AA5160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3A0545BF-FA67-4093-8B52-F4ABBDABE8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20B7E85-4B44-48C5-9440-BBB874297A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BFF5613-E157-40CA-A1C4-FDC99370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72B6-52BC-45D9-A56C-2EFEE376F8DF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22190DF-8124-47C8-BF4A-90763E31B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BCCAFD9-5AEA-4395-A244-0EAE26C70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3415-56B2-475A-A90D-D256EBA81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575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ED230B2-4E76-49E3-A005-7653FC203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498A829-946B-4D81-8B76-2036FA262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B444F91-FDF0-4BAA-B0EC-50C49D57E1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572B6-52BC-45D9-A56C-2EFEE376F8DF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A7D0E61-3985-45EF-BE61-E3BC41ABE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E5054FA-597A-4162-9F1B-0913FF43A0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C3415-56B2-475A-A90D-D256EBA81B79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E90E97D4-1F2E-48FB-9BA9-6A1D4C2136E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114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366408" y="4499108"/>
            <a:ext cx="6985830" cy="1947333"/>
          </a:xfrm>
        </p:spPr>
        <p:txBody>
          <a:bodyPr/>
          <a:lstStyle/>
          <a:p>
            <a:r>
              <a:rPr lang="ru-RU" dirty="0" smtClean="0">
                <a:latin typeface="Century Gothic" panose="020B0502020202020204" pitchFamily="34" charset="0"/>
              </a:rPr>
              <a:t>Автор: </a:t>
            </a:r>
            <a:r>
              <a:rPr lang="ru-RU" dirty="0" err="1" smtClean="0">
                <a:latin typeface="Century Gothic" panose="020B0502020202020204" pitchFamily="34" charset="0"/>
              </a:rPr>
              <a:t>Санжиева</a:t>
            </a:r>
            <a:r>
              <a:rPr lang="ru-RU" dirty="0" smtClean="0">
                <a:latin typeface="Century Gothic" panose="020B0502020202020204" pitchFamily="34" charset="0"/>
              </a:rPr>
              <a:t> </a:t>
            </a:r>
            <a:r>
              <a:rPr lang="ru-RU" dirty="0" smtClean="0">
                <a:latin typeface="Century Gothic" panose="020B0502020202020204" pitchFamily="34" charset="0"/>
              </a:rPr>
              <a:t>К.Н., учитель     </a:t>
            </a:r>
            <a:r>
              <a:rPr lang="ru-RU" dirty="0" smtClean="0">
                <a:latin typeface="Century Gothic" panose="020B0502020202020204" pitchFamily="34" charset="0"/>
              </a:rPr>
              <a:t>английского языка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68359" y="1081039"/>
            <a:ext cx="905307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5400" dirty="0" smtClean="0">
              <a:latin typeface="Arial Black" panose="020B0A04020102020204" pitchFamily="34" charset="0"/>
            </a:endParaRPr>
          </a:p>
          <a:p>
            <a:pPr algn="ctr"/>
            <a:r>
              <a:rPr lang="ru-RU" sz="4800" dirty="0" smtClean="0">
                <a:latin typeface="Arial Black" panose="020B0A04020102020204" pitchFamily="34" charset="0"/>
              </a:rPr>
              <a:t>АНГЛИЙСКИЕ СЛОВА В РУССКОМ МОЛОДЕЖНОМ СЛЕНГЕ</a:t>
            </a:r>
            <a:endParaRPr lang="ru-RU" sz="4800" dirty="0">
              <a:latin typeface="Arial Black" panose="020B0A040201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983678" y="61850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Century Gothic" panose="020B0502020202020204" pitchFamily="34" charset="0"/>
              </a:rPr>
              <a:t>МБОУ «Средняя школа № 16 имени Героя России </a:t>
            </a:r>
            <a:r>
              <a:rPr lang="ru-RU" b="1" dirty="0" err="1">
                <a:latin typeface="Century Gothic" panose="020B0502020202020204" pitchFamily="34" charset="0"/>
              </a:rPr>
              <a:t>Заволянского</a:t>
            </a:r>
            <a:r>
              <a:rPr lang="ru-RU" b="1" dirty="0">
                <a:latin typeface="Century Gothic" panose="020B0502020202020204" pitchFamily="34" charset="0"/>
              </a:rPr>
              <a:t> Валерия Ивановича»</a:t>
            </a:r>
            <a:endParaRPr lang="ru-RU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199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553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Arial Black" panose="020B0A04020102020204" pitchFamily="34" charset="0"/>
              </a:rPr>
              <a:t>Examples</a:t>
            </a:r>
            <a:r>
              <a:rPr lang="ru-RU" sz="5400" dirty="0" smtClean="0">
                <a:latin typeface="Arial Black" panose="020B0A04020102020204" pitchFamily="34" charset="0"/>
              </a:rPr>
              <a:t>:</a:t>
            </a:r>
            <a:endParaRPr lang="ru-RU" sz="54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50765"/>
            <a:ext cx="11144534" cy="4351338"/>
          </a:xfrm>
        </p:spPr>
        <p:txBody>
          <a:bodyPr>
            <a:normAutofit fontScale="25000" lnSpcReduction="20000"/>
          </a:bodyPr>
          <a:lstStyle/>
          <a:p>
            <a:pPr fontAlgn="base"/>
            <a:r>
              <a:rPr lang="ru-RU" sz="9600" b="1" dirty="0" err="1"/>
              <a:t>Бан</a:t>
            </a:r>
            <a:r>
              <a:rPr lang="ru-RU" sz="9600" dirty="0"/>
              <a:t> (</a:t>
            </a:r>
            <a:r>
              <a:rPr lang="ru-RU" sz="9600" i="1" dirty="0"/>
              <a:t>англ</a:t>
            </a:r>
            <a:r>
              <a:rPr lang="ru-RU" sz="9600" dirty="0"/>
              <a:t>. </a:t>
            </a:r>
            <a:r>
              <a:rPr lang="ru-RU" sz="9600" dirty="0" err="1"/>
              <a:t>ban</a:t>
            </a:r>
            <a:r>
              <a:rPr lang="ru-RU" sz="9600" dirty="0"/>
              <a:t> — запрет) — запрет для пользователя отправлять сообщения, используется на форумах или в чатах. Производные слова: </a:t>
            </a:r>
            <a:r>
              <a:rPr lang="ru-RU" sz="9600" b="1" i="1" dirty="0"/>
              <a:t>банить, </a:t>
            </a:r>
            <a:r>
              <a:rPr lang="ru-RU" sz="9600" b="1" i="1" dirty="0" err="1"/>
              <a:t>забанить</a:t>
            </a:r>
            <a:r>
              <a:rPr lang="ru-RU" sz="9600" dirty="0"/>
              <a:t>. </a:t>
            </a:r>
          </a:p>
          <a:p>
            <a:pPr fontAlgn="base"/>
            <a:r>
              <a:rPr lang="ru-RU" sz="9600" b="1" dirty="0" err="1"/>
              <a:t>Тиммейт</a:t>
            </a:r>
            <a:r>
              <a:rPr lang="ru-RU" sz="9600" dirty="0"/>
              <a:t> (</a:t>
            </a:r>
            <a:r>
              <a:rPr lang="ru-RU" sz="9600" i="1" dirty="0"/>
              <a:t>англ</a:t>
            </a:r>
            <a:r>
              <a:rPr lang="ru-RU" sz="9600" dirty="0"/>
              <a:t>. </a:t>
            </a:r>
            <a:r>
              <a:rPr lang="ru-RU" sz="9600" dirty="0" err="1"/>
              <a:t>team</a:t>
            </a:r>
            <a:r>
              <a:rPr lang="ru-RU" sz="9600" dirty="0"/>
              <a:t> </a:t>
            </a:r>
            <a:r>
              <a:rPr lang="ru-RU" sz="9600" dirty="0" err="1"/>
              <a:t>mate</a:t>
            </a:r>
            <a:r>
              <a:rPr lang="ru-RU" sz="9600" dirty="0"/>
              <a:t> — команда товарищей) — в компьютерных играх: напарник по игре из одной команды.</a:t>
            </a:r>
            <a:r>
              <a:rPr lang="ru-RU" sz="9600" i="1" dirty="0"/>
              <a:t> Производные слова и формы:</a:t>
            </a:r>
            <a:r>
              <a:rPr lang="ru-RU" sz="9600" dirty="0"/>
              <a:t> </a:t>
            </a:r>
            <a:r>
              <a:rPr lang="ru-RU" sz="9600" b="1" i="1" dirty="0" err="1"/>
              <a:t>тимер</a:t>
            </a:r>
            <a:r>
              <a:rPr lang="ru-RU" sz="9600" i="1" dirty="0"/>
              <a:t>,</a:t>
            </a:r>
            <a:r>
              <a:rPr lang="ru-RU" sz="9600" b="1" i="1" dirty="0"/>
              <a:t> </a:t>
            </a:r>
            <a:r>
              <a:rPr lang="ru-RU" sz="9600" b="1" i="1" dirty="0" err="1"/>
              <a:t>тима</a:t>
            </a:r>
            <a:r>
              <a:rPr lang="ru-RU" sz="9600" i="1" dirty="0"/>
              <a:t>,</a:t>
            </a:r>
            <a:r>
              <a:rPr lang="ru-RU" sz="9600" b="1" i="1" dirty="0"/>
              <a:t> </a:t>
            </a:r>
            <a:r>
              <a:rPr lang="ru-RU" sz="9600" b="1" i="1" dirty="0" err="1"/>
              <a:t>тим</a:t>
            </a:r>
            <a:r>
              <a:rPr lang="ru-RU" sz="9600" b="1" i="1" dirty="0"/>
              <a:t>, </a:t>
            </a:r>
            <a:r>
              <a:rPr lang="ru-RU" sz="9600" b="1" i="1" dirty="0" err="1"/>
              <a:t>тимиться</a:t>
            </a:r>
            <a:r>
              <a:rPr lang="ru-RU" sz="9600" b="1" i="1" dirty="0"/>
              <a:t>, </a:t>
            </a:r>
            <a:r>
              <a:rPr lang="ru-RU" sz="9600" b="1" i="1" dirty="0" err="1"/>
              <a:t>тимкилл</a:t>
            </a:r>
            <a:r>
              <a:rPr lang="ru-RU" sz="9600" b="1" i="1" dirty="0"/>
              <a:t> </a:t>
            </a:r>
            <a:r>
              <a:rPr lang="ru-RU" sz="9600" dirty="0"/>
              <a:t>(убийство игрока своей же команды).</a:t>
            </a:r>
          </a:p>
          <a:p>
            <a:pPr fontAlgn="base"/>
            <a:r>
              <a:rPr lang="ru-RU" sz="9600" b="1" dirty="0" err="1"/>
              <a:t>Донат</a:t>
            </a:r>
            <a:r>
              <a:rPr lang="ru-RU" sz="9600" b="1" dirty="0"/>
              <a:t> </a:t>
            </a:r>
            <a:r>
              <a:rPr lang="ru-RU" sz="9600" dirty="0"/>
              <a:t>(</a:t>
            </a:r>
            <a:r>
              <a:rPr lang="ru-RU" sz="9600" i="1" dirty="0"/>
              <a:t>англ</a:t>
            </a:r>
            <a:r>
              <a:rPr lang="ru-RU" sz="9600" dirty="0"/>
              <a:t>. </a:t>
            </a:r>
            <a:r>
              <a:rPr lang="ru-RU" sz="9600" dirty="0" err="1"/>
              <a:t>to</a:t>
            </a:r>
            <a:r>
              <a:rPr lang="ru-RU" sz="9600" dirty="0"/>
              <a:t> </a:t>
            </a:r>
            <a:r>
              <a:rPr lang="ru-RU" sz="9600" dirty="0" err="1"/>
              <a:t>donate</a:t>
            </a:r>
            <a:r>
              <a:rPr lang="ru-RU" sz="9600" dirty="0"/>
              <a:t> – жертвовать) — в компьютерных играх: добровольная оплата без принуждения, покупка за реальные деньги игровой валюты или игровых вещей в бесплатных или условно бесплатных играх. Производные слова: </a:t>
            </a:r>
            <a:r>
              <a:rPr lang="ru-RU" sz="9600" b="1" i="1" dirty="0" err="1"/>
              <a:t>донатить</a:t>
            </a:r>
            <a:r>
              <a:rPr lang="ru-RU" sz="9600" dirty="0"/>
              <a:t> (покупать игровые ценности за реальные деньги), </a:t>
            </a:r>
            <a:r>
              <a:rPr lang="ru-RU" sz="9600" b="1" i="1" dirty="0" err="1"/>
              <a:t>донатер</a:t>
            </a:r>
            <a:r>
              <a:rPr lang="ru-RU" sz="9600" dirty="0"/>
              <a:t> (игрок, приобретающий игровые ценности за реальные деньги),</a:t>
            </a:r>
            <a:r>
              <a:rPr lang="ru-RU" sz="9600" i="1" dirty="0"/>
              <a:t> </a:t>
            </a:r>
            <a:r>
              <a:rPr lang="ru-RU" sz="9600" b="1" i="1" dirty="0" err="1"/>
              <a:t>донатерский</a:t>
            </a:r>
            <a:r>
              <a:rPr lang="ru-RU" sz="9600" i="1" dirty="0"/>
              <a:t>.</a:t>
            </a:r>
            <a:endParaRPr lang="ru-RU" sz="9600" dirty="0"/>
          </a:p>
          <a:p>
            <a:pPr fontAlgn="base"/>
            <a:r>
              <a:rPr lang="ru-RU" sz="9600" b="1" dirty="0"/>
              <a:t>Изи</a:t>
            </a:r>
            <a:r>
              <a:rPr lang="ru-RU" sz="9600" dirty="0"/>
              <a:t> (</a:t>
            </a:r>
            <a:r>
              <a:rPr lang="ru-RU" sz="9600" i="1" dirty="0"/>
              <a:t>англ</a:t>
            </a:r>
            <a:r>
              <a:rPr lang="ru-RU" sz="9600" dirty="0"/>
              <a:t>. </a:t>
            </a:r>
            <a:r>
              <a:rPr lang="ru-RU" sz="9600" dirty="0" err="1"/>
              <a:t>easy</a:t>
            </a:r>
            <a:r>
              <a:rPr lang="ru-RU" sz="9600" dirty="0"/>
              <a:t> — лёгкий; не требующий усилий) — в молодежном сленге это несклоняемое слово используется для характеристики лёгкой победы в компьютерной </a:t>
            </a:r>
            <a:r>
              <a:rPr lang="ru-RU" sz="9600" dirty="0" smtClean="0"/>
              <a:t>игре. Но употребляют его подростки не только играя в </a:t>
            </a:r>
            <a:r>
              <a:rPr lang="en-US" sz="9600" dirty="0" smtClean="0"/>
              <a:t>computer games</a:t>
            </a:r>
          </a:p>
          <a:p>
            <a:pPr fontAlgn="base"/>
            <a:r>
              <a:rPr lang="ru-RU" sz="9600" b="1" dirty="0" err="1" smtClean="0"/>
              <a:t>Голда</a:t>
            </a:r>
            <a:r>
              <a:rPr lang="ru-RU" sz="9600" dirty="0" smtClean="0"/>
              <a:t> (</a:t>
            </a:r>
            <a:r>
              <a:rPr lang="ru-RU" sz="9600" i="1" dirty="0" smtClean="0"/>
              <a:t>англ</a:t>
            </a:r>
            <a:r>
              <a:rPr lang="ru-RU" sz="9600" dirty="0" smtClean="0"/>
              <a:t>.</a:t>
            </a:r>
            <a:r>
              <a:rPr lang="en-US" sz="9600" dirty="0" smtClean="0"/>
              <a:t>gold-</a:t>
            </a:r>
            <a:r>
              <a:rPr lang="ru-RU" sz="9600" dirty="0" smtClean="0"/>
              <a:t>золото) – валюта в одной из игр. У нас в классе это выражение можно услышать почти каждый день: дай </a:t>
            </a:r>
            <a:r>
              <a:rPr lang="ru-RU" sz="9600" dirty="0" err="1" smtClean="0"/>
              <a:t>голды</a:t>
            </a:r>
            <a:r>
              <a:rPr lang="ru-RU" sz="9600" dirty="0" smtClean="0"/>
              <a:t>, </a:t>
            </a:r>
            <a:r>
              <a:rPr lang="ru-RU" sz="9600" dirty="0" err="1" smtClean="0"/>
              <a:t>пЭжЭ</a:t>
            </a:r>
            <a:endParaRPr lang="ru-RU" sz="9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4809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7410"/>
          </a:xfrm>
        </p:spPr>
        <p:txBody>
          <a:bodyPr>
            <a:normAutofit/>
          </a:bodyPr>
          <a:lstStyle/>
          <a:p>
            <a:pPr lvl="0" algn="ctr"/>
            <a:r>
              <a:rPr lang="ru-RU" altLang="ru-RU" sz="3600" b="1" dirty="0">
                <a:solidFill>
                  <a:srgbClr val="30303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Анкетирование </a:t>
            </a:r>
            <a:r>
              <a:rPr lang="ru-RU" altLang="ru-RU" sz="3600" b="1" dirty="0">
                <a:solidFill>
                  <a:srgbClr val="303030"/>
                </a:solidFill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altLang="ru-RU" sz="3600" b="1" dirty="0">
                <a:solidFill>
                  <a:srgbClr val="30303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Английские сленговые слова</a:t>
            </a:r>
            <a:r>
              <a:rPr lang="ru-RU" altLang="ru-RU" sz="3600" b="1" dirty="0" smtClean="0">
                <a:solidFill>
                  <a:srgbClr val="303030"/>
                </a:solidFill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4442493"/>
              </p:ext>
            </p:extLst>
          </p:nvPr>
        </p:nvGraphicFramePr>
        <p:xfrm>
          <a:off x="5980030" y="1211284"/>
          <a:ext cx="5670840" cy="5054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5124"/>
                <a:gridCol w="2835716"/>
              </a:tblGrid>
              <a:tr h="5054488">
                <a:tc>
                  <a:txBody>
                    <a:bodyPr/>
                    <a:lstStyle/>
                    <a:p>
                      <a:pPr indent="90170"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Байтить</a:t>
                      </a:r>
                      <a:r>
                        <a:rPr lang="ru-RU" sz="1200" dirty="0">
                          <a:effectLst/>
                        </a:rPr>
                        <a:t> — </a:t>
                      </a:r>
                      <a:endParaRPr lang="ru-RU" sz="1050" dirty="0">
                        <a:effectLst/>
                      </a:endParaRPr>
                    </a:p>
                    <a:p>
                      <a:pPr indent="90170"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Буллинг</a:t>
                      </a:r>
                      <a:r>
                        <a:rPr lang="ru-RU" sz="1200" dirty="0">
                          <a:effectLst/>
                        </a:rPr>
                        <a:t> — </a:t>
                      </a:r>
                      <a:endParaRPr lang="ru-RU" sz="1050" dirty="0">
                        <a:effectLst/>
                      </a:endParaRPr>
                    </a:p>
                    <a:p>
                      <a:pPr indent="90170"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Вайб</a:t>
                      </a:r>
                      <a:r>
                        <a:rPr lang="ru-RU" sz="1200" dirty="0">
                          <a:effectLst/>
                        </a:rPr>
                        <a:t> — </a:t>
                      </a:r>
                      <a:endParaRPr lang="ru-RU" sz="1050" dirty="0">
                        <a:effectLst/>
                      </a:endParaRPr>
                    </a:p>
                    <a:p>
                      <a:pPr indent="90170"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Войсить</a:t>
                      </a:r>
                      <a:r>
                        <a:rPr lang="ru-RU" sz="1200" dirty="0">
                          <a:effectLst/>
                        </a:rPr>
                        <a:t> — </a:t>
                      </a:r>
                      <a:endParaRPr lang="ru-RU" sz="1050" dirty="0">
                        <a:effectLst/>
                      </a:endParaRPr>
                    </a:p>
                    <a:p>
                      <a:pPr indent="90170"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Задонатить</a:t>
                      </a:r>
                      <a:r>
                        <a:rPr lang="ru-RU" sz="1200" dirty="0">
                          <a:effectLst/>
                        </a:rPr>
                        <a:t> — </a:t>
                      </a:r>
                      <a:endParaRPr lang="ru-RU" sz="1050" dirty="0">
                        <a:effectLst/>
                      </a:endParaRPr>
                    </a:p>
                    <a:p>
                      <a:pPr indent="90170"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Изи — </a:t>
                      </a:r>
                      <a:endParaRPr lang="ru-RU" sz="1050" dirty="0">
                        <a:effectLst/>
                      </a:endParaRPr>
                    </a:p>
                    <a:p>
                      <a:pPr indent="90170"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Краш</a:t>
                      </a:r>
                      <a:r>
                        <a:rPr lang="ru-RU" sz="1200" dirty="0">
                          <a:effectLst/>
                        </a:rPr>
                        <a:t> — </a:t>
                      </a:r>
                      <a:endParaRPr lang="ru-RU" sz="1050" dirty="0">
                        <a:effectLst/>
                      </a:endParaRPr>
                    </a:p>
                    <a:p>
                      <a:pPr indent="90170"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Кринж</a:t>
                      </a:r>
                      <a:r>
                        <a:rPr lang="ru-RU" sz="1200" dirty="0">
                          <a:effectLst/>
                        </a:rPr>
                        <a:t> — </a:t>
                      </a:r>
                      <a:endParaRPr lang="ru-RU" sz="1050" dirty="0">
                        <a:effectLst/>
                      </a:endParaRPr>
                    </a:p>
                    <a:p>
                      <a:pPr indent="90170"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Криповый</a:t>
                      </a:r>
                      <a:r>
                        <a:rPr lang="ru-RU" sz="1200" dirty="0">
                          <a:effectLst/>
                        </a:rPr>
                        <a:t> — </a:t>
                      </a:r>
                      <a:endParaRPr lang="ru-RU" sz="1050" dirty="0">
                        <a:effectLst/>
                      </a:endParaRPr>
                    </a:p>
                    <a:p>
                      <a:pPr indent="90170"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Овердофига</a:t>
                      </a:r>
                      <a:r>
                        <a:rPr lang="ru-RU" sz="1200" dirty="0">
                          <a:effectLst/>
                        </a:rPr>
                        <a:t> — </a:t>
                      </a:r>
                      <a:endParaRPr lang="ru-RU" sz="1050" dirty="0">
                        <a:effectLst/>
                      </a:endParaRPr>
                    </a:p>
                    <a:p>
                      <a:pPr indent="90170"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Пранк</a:t>
                      </a:r>
                      <a:r>
                        <a:rPr lang="ru-RU" sz="1200" dirty="0">
                          <a:effectLst/>
                        </a:rPr>
                        <a:t> — </a:t>
                      </a:r>
                      <a:endParaRPr lang="ru-RU" sz="1050" dirty="0">
                        <a:effectLst/>
                      </a:endParaRPr>
                    </a:p>
                    <a:p>
                      <a:pPr indent="90170"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Пруф</a:t>
                      </a:r>
                      <a:r>
                        <a:rPr lang="ru-RU" sz="1200" dirty="0">
                          <a:effectLst/>
                        </a:rPr>
                        <a:t> — </a:t>
                      </a:r>
                      <a:endParaRPr lang="ru-RU" sz="1050" dirty="0">
                        <a:effectLst/>
                      </a:endParaRPr>
                    </a:p>
                    <a:p>
                      <a:pPr indent="90170"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Рофл</a:t>
                      </a:r>
                      <a:r>
                        <a:rPr lang="ru-RU" sz="1200" dirty="0">
                          <a:effectLst/>
                        </a:rPr>
                        <a:t> (</a:t>
                      </a:r>
                      <a:r>
                        <a:rPr lang="ru-RU" sz="1200" dirty="0" err="1">
                          <a:effectLst/>
                        </a:rPr>
                        <a:t>рофлить</a:t>
                      </a:r>
                      <a:r>
                        <a:rPr lang="ru-RU" sz="1200" dirty="0">
                          <a:effectLst/>
                        </a:rPr>
                        <a:t>) — </a:t>
                      </a:r>
                      <a:endParaRPr lang="ru-RU" sz="1050" dirty="0">
                        <a:effectLst/>
                      </a:endParaRPr>
                    </a:p>
                    <a:p>
                      <a:pPr indent="90170"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Токсик</a:t>
                      </a:r>
                      <a:r>
                        <a:rPr lang="ru-RU" sz="1200" dirty="0">
                          <a:effectLst/>
                        </a:rPr>
                        <a:t> — </a:t>
                      </a:r>
                      <a:endParaRPr lang="ru-RU" sz="1050" dirty="0">
                        <a:effectLst/>
                      </a:endParaRPr>
                    </a:p>
                    <a:p>
                      <a:pPr indent="90170"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Флексить</a:t>
                      </a:r>
                      <a:r>
                        <a:rPr lang="ru-RU" sz="1200" dirty="0">
                          <a:effectLst/>
                        </a:rPr>
                        <a:t> —</a:t>
                      </a:r>
                      <a:endParaRPr lang="ru-RU" sz="1050" dirty="0">
                        <a:effectLst/>
                      </a:endParaRPr>
                    </a:p>
                    <a:p>
                      <a:pPr indent="90170"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Хейтить</a:t>
                      </a:r>
                      <a:r>
                        <a:rPr lang="ru-RU" sz="1200" dirty="0">
                          <a:effectLst/>
                        </a:rPr>
                        <a:t> — </a:t>
                      </a:r>
                      <a:endParaRPr lang="ru-RU" sz="1050" dirty="0">
                        <a:effectLst/>
                      </a:endParaRPr>
                    </a:p>
                    <a:p>
                      <a:pPr indent="90170"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Трэш</a:t>
                      </a:r>
                      <a:r>
                        <a:rPr lang="ru-RU" sz="1200" dirty="0">
                          <a:effectLst/>
                        </a:rPr>
                        <a:t> -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90" marR="63990" marT="0" marB="0"/>
                </a:tc>
                <a:tc>
                  <a:txBody>
                    <a:bodyPr/>
                    <a:lstStyle/>
                    <a:p>
                      <a:pPr indent="403860"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Шипперить</a:t>
                      </a:r>
                      <a:r>
                        <a:rPr lang="ru-RU" sz="1200" dirty="0">
                          <a:effectLst/>
                        </a:rPr>
                        <a:t> — </a:t>
                      </a:r>
                      <a:endParaRPr lang="ru-RU" sz="1050" dirty="0">
                        <a:effectLst/>
                      </a:endParaRPr>
                    </a:p>
                    <a:p>
                      <a:pPr indent="403860"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Агриться</a:t>
                      </a:r>
                      <a:r>
                        <a:rPr lang="ru-RU" sz="1200" dirty="0">
                          <a:effectLst/>
                        </a:rPr>
                        <a:t> -</a:t>
                      </a:r>
                      <a:endParaRPr lang="ru-RU" sz="1050" dirty="0">
                        <a:effectLst/>
                      </a:endParaRPr>
                    </a:p>
                    <a:p>
                      <a:pPr indent="403860"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Бумер</a:t>
                      </a:r>
                      <a:r>
                        <a:rPr lang="ru-RU" sz="1200" dirty="0">
                          <a:effectLst/>
                        </a:rPr>
                        <a:t> -</a:t>
                      </a:r>
                      <a:endParaRPr lang="ru-RU" sz="1050" dirty="0">
                        <a:effectLst/>
                      </a:endParaRPr>
                    </a:p>
                    <a:p>
                      <a:pPr indent="403860"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Бэнгер</a:t>
                      </a:r>
                      <a:r>
                        <a:rPr lang="ru-RU" sz="1200" dirty="0">
                          <a:effectLst/>
                        </a:rPr>
                        <a:t> -</a:t>
                      </a:r>
                      <a:endParaRPr lang="ru-RU" sz="1050" dirty="0">
                        <a:effectLst/>
                      </a:endParaRPr>
                    </a:p>
                    <a:p>
                      <a:pPr indent="403860"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Гоу</a:t>
                      </a:r>
                      <a:r>
                        <a:rPr lang="ru-RU" sz="1200" dirty="0">
                          <a:effectLst/>
                        </a:rPr>
                        <a:t> -</a:t>
                      </a:r>
                      <a:endParaRPr lang="ru-RU" sz="1050" dirty="0">
                        <a:effectLst/>
                      </a:endParaRPr>
                    </a:p>
                    <a:p>
                      <a:pPr indent="403860"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Лойс</a:t>
                      </a:r>
                      <a:r>
                        <a:rPr lang="ru-RU" sz="1200" dirty="0">
                          <a:effectLst/>
                        </a:rPr>
                        <a:t> - </a:t>
                      </a:r>
                      <a:endParaRPr lang="ru-RU" sz="1050" dirty="0">
                        <a:effectLst/>
                      </a:endParaRPr>
                    </a:p>
                    <a:p>
                      <a:pPr indent="403860"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Отправить во </a:t>
                      </a:r>
                      <a:r>
                        <a:rPr lang="ru-RU" sz="1200" dirty="0" err="1">
                          <a:effectLst/>
                        </a:rPr>
                        <a:t>френдзону</a:t>
                      </a:r>
                      <a:r>
                        <a:rPr lang="ru-RU" sz="1200" dirty="0">
                          <a:effectLst/>
                        </a:rPr>
                        <a:t> -</a:t>
                      </a:r>
                      <a:endParaRPr lang="ru-RU" sz="1050" dirty="0">
                        <a:effectLst/>
                      </a:endParaRPr>
                    </a:p>
                    <a:p>
                      <a:pPr indent="403860"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Пекарня -</a:t>
                      </a:r>
                      <a:endParaRPr lang="ru-RU" sz="1050" dirty="0">
                        <a:effectLst/>
                      </a:endParaRPr>
                    </a:p>
                    <a:p>
                      <a:pPr indent="403860"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Сасный</a:t>
                      </a:r>
                      <a:r>
                        <a:rPr lang="ru-RU" sz="1200" dirty="0">
                          <a:effectLst/>
                        </a:rPr>
                        <a:t> -</a:t>
                      </a:r>
                      <a:endParaRPr lang="ru-RU" sz="1050" dirty="0">
                        <a:effectLst/>
                      </a:endParaRPr>
                    </a:p>
                    <a:p>
                      <a:pPr indent="403860"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Сорян</a:t>
                      </a:r>
                      <a:r>
                        <a:rPr lang="ru-RU" sz="1200" dirty="0">
                          <a:effectLst/>
                        </a:rPr>
                        <a:t> -</a:t>
                      </a:r>
                      <a:endParaRPr lang="ru-RU" sz="1050" dirty="0">
                        <a:effectLst/>
                      </a:endParaRPr>
                    </a:p>
                    <a:p>
                      <a:pPr indent="403860"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Тамблер-гёрл</a:t>
                      </a:r>
                      <a:r>
                        <a:rPr lang="ru-RU" sz="1200" dirty="0">
                          <a:effectLst/>
                        </a:rPr>
                        <a:t> -</a:t>
                      </a:r>
                      <a:endParaRPr lang="ru-RU" sz="1050" dirty="0">
                        <a:effectLst/>
                      </a:endParaRPr>
                    </a:p>
                    <a:p>
                      <a:pPr indent="403860"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Фрешмен</a:t>
                      </a:r>
                      <a:r>
                        <a:rPr lang="ru-RU" sz="1200" dirty="0">
                          <a:effectLst/>
                        </a:rPr>
                        <a:t> –</a:t>
                      </a:r>
                      <a:endParaRPr lang="ru-RU" sz="1050" dirty="0">
                        <a:effectLst/>
                      </a:endParaRPr>
                    </a:p>
                    <a:p>
                      <a:pPr indent="403860"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Флейм</a:t>
                      </a:r>
                      <a:r>
                        <a:rPr lang="ru-RU" sz="1200" dirty="0">
                          <a:effectLst/>
                        </a:rPr>
                        <a:t> -</a:t>
                      </a:r>
                      <a:endParaRPr lang="ru-RU" sz="1050" dirty="0">
                        <a:effectLst/>
                      </a:endParaRPr>
                    </a:p>
                    <a:p>
                      <a:pPr indent="403860"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Фейспалм</a:t>
                      </a:r>
                      <a:r>
                        <a:rPr lang="ru-RU" sz="1200" dirty="0">
                          <a:effectLst/>
                        </a:rPr>
                        <a:t> –</a:t>
                      </a:r>
                      <a:endParaRPr lang="ru-RU" sz="1050" dirty="0">
                        <a:effectLst/>
                      </a:endParaRPr>
                    </a:p>
                    <a:p>
                      <a:pPr indent="403860"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Чилить</a:t>
                      </a:r>
                      <a:r>
                        <a:rPr lang="ru-RU" sz="1200" dirty="0">
                          <a:effectLst/>
                        </a:rPr>
                        <a:t> — </a:t>
                      </a:r>
                      <a:endParaRPr lang="ru-RU" sz="1050" dirty="0">
                        <a:effectLst/>
                      </a:endParaRPr>
                    </a:p>
                    <a:p>
                      <a:pPr indent="403860"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Чекать</a:t>
                      </a:r>
                      <a:r>
                        <a:rPr lang="ru-RU" sz="1200" dirty="0">
                          <a:effectLst/>
                        </a:rPr>
                        <a:t> — </a:t>
                      </a:r>
                      <a:endParaRPr lang="ru-RU" sz="1050" dirty="0">
                        <a:effectLst/>
                      </a:endParaRPr>
                    </a:p>
                    <a:p>
                      <a:pPr indent="403860"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Шеймить</a:t>
                      </a:r>
                      <a:r>
                        <a:rPr lang="ru-RU" sz="1200" dirty="0">
                          <a:effectLst/>
                        </a:rPr>
                        <a:t> —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90" marR="6399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24402" y="1551458"/>
            <a:ext cx="5194507" cy="384720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Знаете ли вы значение следующих слов?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Напишите, что означают эти слова.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Какие из этих сленговых слов вы употребляете в своей речи?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Зачем вы употребляете  сленговые слова?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920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2250" y="221744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latin typeface="Arial Black" panose="020B0A04020102020204" pitchFamily="34" charset="0"/>
              </a:rPr>
              <a:t>THANKS FOR YOUR ATTENTION!</a:t>
            </a:r>
            <a:endParaRPr lang="ru-RU" sz="7200" dirty="0">
              <a:latin typeface="Arial Black" panose="020B0A040201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21352">
            <a:off x="8188797" y="2929141"/>
            <a:ext cx="3688383" cy="33933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61618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atin typeface="Arial Black" panose="020B0A04020102020204" pitchFamily="34" charset="0"/>
              </a:rPr>
              <a:t>Что такое «сленг»?</a:t>
            </a:r>
            <a:endParaRPr lang="ru-RU" sz="54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t"/>
            <a:r>
              <a:rPr lang="ru-RU" sz="3200" b="1" dirty="0" smtClean="0"/>
              <a:t>Сленг </a:t>
            </a:r>
            <a:r>
              <a:rPr lang="ru-RU" sz="3200" dirty="0" smtClean="0"/>
              <a:t>от (англ</a:t>
            </a:r>
            <a:r>
              <a:rPr lang="ru-RU" sz="3200" dirty="0"/>
              <a:t>. </a:t>
            </a:r>
            <a:r>
              <a:rPr lang="ru-RU" sz="3200" dirty="0" err="1"/>
              <a:t>slang</a:t>
            </a:r>
            <a:r>
              <a:rPr lang="ru-RU" sz="3200" dirty="0"/>
              <a:t>),</a:t>
            </a:r>
          </a:p>
          <a:p>
            <a:pPr fontAlgn="t"/>
            <a:r>
              <a:rPr lang="ru-RU" sz="3200" dirty="0"/>
              <a:t>то же, что </a:t>
            </a:r>
            <a:r>
              <a:rPr lang="ru-RU" sz="3200" dirty="0">
                <a:solidFill>
                  <a:srgbClr val="FF0000"/>
                </a:solidFill>
              </a:rPr>
              <a:t>жаргон</a:t>
            </a:r>
            <a:r>
              <a:rPr lang="ru-RU" sz="3200" dirty="0"/>
              <a:t>, преимущественно в англоязычных странах.</a:t>
            </a:r>
          </a:p>
          <a:p>
            <a:pPr fontAlgn="t"/>
            <a:r>
              <a:rPr lang="ru-RU" sz="3200" dirty="0"/>
              <a:t>Вариант разговорной речи (в т. ч. экспрессивно окрашенные элементы этой речи), не совпадающий с нормой литературного </a:t>
            </a:r>
            <a:r>
              <a:rPr lang="ru-RU" sz="3200" dirty="0" smtClean="0"/>
              <a:t>языка (энциклопедический словарь)</a:t>
            </a:r>
            <a:endParaRPr lang="ru-RU" sz="3200" dirty="0"/>
          </a:p>
          <a:p>
            <a:pPr algn="just"/>
            <a:endParaRPr lang="ru-RU" sz="3200" b="1" dirty="0" smtClean="0"/>
          </a:p>
          <a:p>
            <a:r>
              <a:rPr lang="ru-RU" sz="3000" b="1" dirty="0"/>
              <a:t>Сленг</a:t>
            </a:r>
            <a:r>
              <a:rPr lang="ru-RU" sz="3000" dirty="0"/>
              <a:t> – слова, живущие в современном языке полноценной жизнью, но считающиеся нежелательными к употреблению в литературном языке. С помощью сленга говорящий пытается наиболее полно и свободно выразить свои чувства и эмоции.</a:t>
            </a:r>
          </a:p>
        </p:txBody>
      </p:sp>
    </p:spTree>
    <p:extLst>
      <p:ext uri="{BB962C8B-B14F-4D97-AF65-F5344CB8AC3E}">
        <p14:creationId xmlns:p14="http://schemas.microsoft.com/office/powerpoint/2010/main" val="1705294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57931" cy="1325563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/>
              <a:t>П</a:t>
            </a:r>
            <a:r>
              <a:rPr lang="ru-RU" sz="4800" b="1" dirty="0" smtClean="0"/>
              <a:t>ричины </a:t>
            </a:r>
            <a:r>
              <a:rPr lang="ru-RU" sz="4800" b="1" dirty="0"/>
              <a:t>распространения сленга среди современной молодежи</a:t>
            </a:r>
            <a:endParaRPr lang="ru-RU" sz="4800" b="1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25624"/>
            <a:ext cx="10858995" cy="4646427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        </a:t>
            </a:r>
            <a:r>
              <a:rPr lang="ru-RU" sz="3000" dirty="0"/>
              <a:t>современная поп-культура;</a:t>
            </a:r>
          </a:p>
          <a:p>
            <a:r>
              <a:rPr lang="ru-RU" sz="3000" dirty="0"/>
              <a:t>        увлечение молодежи европейской, особенно американской культурой;</a:t>
            </a:r>
          </a:p>
          <a:p>
            <a:r>
              <a:rPr lang="ru-RU" sz="3000" dirty="0"/>
              <a:t>        Интернет, его широкие возможности, быстро развивающиеся компьютерные технологии;</a:t>
            </a:r>
          </a:p>
          <a:p>
            <a:r>
              <a:rPr lang="ru-RU" sz="3000" dirty="0"/>
              <a:t>        повальное увлечение компьютерными играми;</a:t>
            </a:r>
          </a:p>
          <a:p>
            <a:r>
              <a:rPr lang="ru-RU" sz="3000" dirty="0"/>
              <a:t>        потребность молодежи в самовыражении и встречном понимании;</a:t>
            </a:r>
          </a:p>
          <a:p>
            <a:r>
              <a:rPr lang="ru-RU" sz="3000" dirty="0"/>
              <a:t>        низкий уровень воспитания в семье;</a:t>
            </a:r>
          </a:p>
          <a:p>
            <a:r>
              <a:rPr lang="ru-RU" sz="3000" dirty="0"/>
              <a:t>        бездумное увлечение низкопробной кино-продукцией, средствами массовой информации.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556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О</a:t>
            </a:r>
            <a:r>
              <a:rPr lang="ru-RU" b="1" dirty="0" smtClean="0"/>
              <a:t>сновные </a:t>
            </a:r>
            <a:r>
              <a:rPr lang="ru-RU" b="1" dirty="0"/>
              <a:t>причины употребления сленга подростками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Сленг </a:t>
            </a:r>
            <a:r>
              <a:rPr lang="ru-RU" dirty="0"/>
              <a:t>делает речь более краткой, эмоционально выразительной</a:t>
            </a:r>
            <a:r>
              <a:rPr lang="ru-RU" dirty="0" smtClean="0"/>
              <a:t>. («Я </a:t>
            </a:r>
            <a:r>
              <a:rPr lang="ru-RU" dirty="0"/>
              <a:t>испытываю сильное приятное чувство от этой песни</a:t>
            </a:r>
            <a:r>
              <a:rPr lang="ru-RU" dirty="0" smtClean="0"/>
              <a:t>.» -  «Я </a:t>
            </a:r>
            <a:r>
              <a:rPr lang="ru-RU" dirty="0"/>
              <a:t>просто тащусь от этой песни</a:t>
            </a:r>
            <a:r>
              <a:rPr lang="ru-RU" dirty="0" smtClean="0"/>
              <a:t>!») </a:t>
            </a:r>
          </a:p>
          <a:p>
            <a:r>
              <a:rPr lang="ru-RU" dirty="0"/>
              <a:t>Сленг помогает выделиться подростку, стать непохожим на окружающих. </a:t>
            </a:r>
            <a:endParaRPr lang="ru-RU" dirty="0" smtClean="0"/>
          </a:p>
          <a:p>
            <a:r>
              <a:rPr lang="ru-RU" dirty="0"/>
              <a:t>Сленг служит опознавательным знаком того, что этот человек принадлежит к данной социальной среде. </a:t>
            </a:r>
            <a:endParaRPr lang="ru-RU" dirty="0" smtClean="0"/>
          </a:p>
          <a:p>
            <a:r>
              <a:rPr lang="ru-RU" dirty="0"/>
              <a:t>Сленг - способ прикрыть собственную безграмотность и скудость языка, шанс выглядеть модно («</a:t>
            </a:r>
            <a:r>
              <a:rPr lang="ru-RU" dirty="0" err="1"/>
              <a:t>превед</a:t>
            </a:r>
            <a:r>
              <a:rPr lang="ru-RU" dirty="0"/>
              <a:t>», «</a:t>
            </a:r>
            <a:r>
              <a:rPr lang="ru-RU" dirty="0" err="1"/>
              <a:t>ненаю</a:t>
            </a:r>
            <a:r>
              <a:rPr lang="ru-RU" dirty="0"/>
              <a:t>», «</a:t>
            </a:r>
            <a:r>
              <a:rPr lang="ru-RU" dirty="0" err="1"/>
              <a:t>брадяга</a:t>
            </a:r>
            <a:r>
              <a:rPr lang="ru-RU" dirty="0"/>
              <a:t>») </a:t>
            </a:r>
          </a:p>
        </p:txBody>
      </p:sp>
    </p:spTree>
    <p:extLst>
      <p:ext uri="{BB962C8B-B14F-4D97-AF65-F5344CB8AC3E}">
        <p14:creationId xmlns:p14="http://schemas.microsoft.com/office/powerpoint/2010/main" val="1675782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1886" y="365125"/>
            <a:ext cx="11376561" cy="1325563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b="1" dirty="0"/>
              <a:t>Наиболее употребительные сленговые выражения в английском языке в речи молодежи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7677" y="1685580"/>
            <a:ext cx="8866029" cy="46563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latin typeface="Century Gothic" panose="020B0502020202020204" pitchFamily="34" charset="0"/>
              </a:rPr>
              <a:t>AWESOME</a:t>
            </a:r>
            <a:endParaRPr lang="en-US" sz="3200" dirty="0" smtClean="0">
              <a:latin typeface="Century Gothic" panose="020B0502020202020204" pitchFamily="34" charset="0"/>
            </a:endParaRPr>
          </a:p>
          <a:p>
            <a:r>
              <a:rPr lang="ru-RU" sz="3200" dirty="0" err="1" smtClean="0">
                <a:latin typeface="Century Gothic" panose="020B0502020202020204" pitchFamily="34" charset="0"/>
              </a:rPr>
              <a:t>Офигенный</a:t>
            </a:r>
            <a:r>
              <a:rPr lang="ru-RU" sz="3200" dirty="0" smtClean="0">
                <a:latin typeface="Century Gothic" panose="020B0502020202020204" pitchFamily="34" charset="0"/>
              </a:rPr>
              <a:t>, классный, </a:t>
            </a:r>
            <a:r>
              <a:rPr lang="ru-RU" sz="3200" dirty="0" err="1" smtClean="0">
                <a:latin typeface="Century Gothic" panose="020B0502020202020204" pitchFamily="34" charset="0"/>
              </a:rPr>
              <a:t>потрясный</a:t>
            </a:r>
            <a:r>
              <a:rPr lang="ru-RU" sz="3200" dirty="0" smtClean="0">
                <a:latin typeface="Century Gothic" panose="020B0502020202020204" pitchFamily="34" charset="0"/>
              </a:rPr>
              <a:t>.</a:t>
            </a:r>
          </a:p>
          <a:p>
            <a:r>
              <a:rPr lang="en-US" sz="3200" b="1" dirty="0" smtClean="0">
                <a:latin typeface="Century Gothic" panose="020B0502020202020204" pitchFamily="34" charset="0"/>
              </a:rPr>
              <a:t>SWAG</a:t>
            </a:r>
            <a:endParaRPr lang="en-US" sz="3200" dirty="0" smtClean="0">
              <a:latin typeface="Century Gothic" panose="020B0502020202020204" pitchFamily="34" charset="0"/>
            </a:endParaRPr>
          </a:p>
          <a:p>
            <a:r>
              <a:rPr lang="ru-RU" sz="3200" dirty="0" smtClean="0">
                <a:latin typeface="Century Gothic" panose="020B0502020202020204" pitchFamily="34" charset="0"/>
              </a:rPr>
              <a:t>Стильный, модный, клевый.</a:t>
            </a:r>
          </a:p>
          <a:p>
            <a:r>
              <a:rPr lang="ru-RU" sz="3200" b="1" dirty="0" smtClean="0">
                <a:latin typeface="Century Gothic" panose="020B0502020202020204" pitchFamily="34" charset="0"/>
              </a:rPr>
              <a:t> WHATEVER</a:t>
            </a:r>
          </a:p>
          <a:p>
            <a:r>
              <a:rPr lang="ru-RU" sz="3200" dirty="0" smtClean="0">
                <a:latin typeface="Century Gothic" panose="020B0502020202020204" pitchFamily="34" charset="0"/>
              </a:rPr>
              <a:t>Без разницы, всё равно, неважно.</a:t>
            </a:r>
          </a:p>
          <a:p>
            <a:r>
              <a:rPr lang="ru-RU" sz="3200" b="1" dirty="0" smtClean="0">
                <a:latin typeface="Century Gothic" panose="020B0502020202020204" pitchFamily="34" charset="0"/>
              </a:rPr>
              <a:t>PROPS</a:t>
            </a:r>
            <a:endParaRPr lang="ru-RU" sz="3200" dirty="0" smtClean="0">
              <a:latin typeface="Century Gothic" panose="020B0502020202020204" pitchFamily="34" charset="0"/>
            </a:endParaRPr>
          </a:p>
          <a:p>
            <a:r>
              <a:rPr lang="ru-RU" sz="3200" dirty="0" smtClean="0">
                <a:latin typeface="Century Gothic" panose="020B0502020202020204" pitchFamily="34" charset="0"/>
              </a:rPr>
              <a:t>Выражение признания и уважения</a:t>
            </a:r>
            <a:endParaRPr lang="ru-RU" sz="3200" dirty="0">
              <a:latin typeface="Century Gothic" panose="020B0502020202020204" pitchFamily="34" charset="0"/>
            </a:endParaRPr>
          </a:p>
        </p:txBody>
      </p:sp>
      <p:pic>
        <p:nvPicPr>
          <p:cNvPr id="12" name="Picture 8" descr="Комплект желтой клейкой ленты реалистичные желтые кусочки скотча для  крепления на белом фоне стрелка и бумага склеены реалистичные 3d  иллюстрации – Artofi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478644">
            <a:off x="8605378" y="5633841"/>
            <a:ext cx="988838" cy="87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4772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35034"/>
            <a:ext cx="3276000" cy="4968050"/>
          </a:xfrm>
          <a:effectLst>
            <a:outerShdw blurRad="88900" dist="50800" dir="5400000" sx="77000" sy="77000" algn="ctr" rotWithShape="0">
              <a:srgbClr val="000000">
                <a:alpha val="16000"/>
              </a:srgbClr>
            </a:outerShdw>
          </a:effectLst>
          <a:scene3d>
            <a:camera prst="perspectiveHeroicExtremeRightFacing"/>
            <a:lightRig rig="threePt" dir="t"/>
          </a:scene3d>
        </p:spPr>
        <p:txBody>
          <a:bodyPr>
            <a:normAutofit/>
          </a:bodyPr>
          <a:lstStyle/>
          <a:p>
            <a:endParaRPr lang="ru-RU" b="1" dirty="0" smtClean="0">
              <a:latin typeface="Century Gothic" panose="020B0502020202020204" pitchFamily="34" charset="0"/>
            </a:endParaRPr>
          </a:p>
          <a:p>
            <a:r>
              <a:rPr lang="ru-RU" b="1" dirty="0" smtClean="0">
                <a:latin typeface="Century Gothic" panose="020B0502020202020204" pitchFamily="34" charset="0"/>
              </a:rPr>
              <a:t>Сленг</a:t>
            </a:r>
            <a:r>
              <a:rPr lang="ru-RU" dirty="0" smtClean="0">
                <a:latin typeface="Century Gothic" panose="020B0502020202020204" pitchFamily="34" charset="0"/>
              </a:rPr>
              <a:t>-это не всегда какое-либо слово. Сленгом в английском языке также могут являться различные </a:t>
            </a:r>
            <a:r>
              <a:rPr lang="ru-RU" b="1" dirty="0" smtClean="0">
                <a:latin typeface="Century Gothic" panose="020B0502020202020204" pitchFamily="34" charset="0"/>
              </a:rPr>
              <a:t>сокращения.</a:t>
            </a:r>
            <a:endParaRPr lang="ru-RU" b="1" dirty="0">
              <a:latin typeface="Century Gothic" panose="020B0502020202020204" pitchFamily="34" charset="0"/>
            </a:endParaRPr>
          </a:p>
        </p:txBody>
      </p:sp>
      <p:sp>
        <p:nvSpPr>
          <p:cNvPr id="23" name="Блок-схема: альтернативный процесс 22"/>
          <p:cNvSpPr/>
          <p:nvPr/>
        </p:nvSpPr>
        <p:spPr>
          <a:xfrm>
            <a:off x="4472758" y="878774"/>
            <a:ext cx="6614523" cy="4871174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400" b="1" dirty="0" smtClean="0">
              <a:latin typeface="Century Gothic" panose="020B0502020202020204" pitchFamily="34" charset="0"/>
            </a:endParaRPr>
          </a:p>
          <a:p>
            <a:r>
              <a:rPr lang="en-US" sz="2400" b="1" dirty="0" smtClean="0">
                <a:latin typeface="Century Gothic" panose="020B0502020202020204" pitchFamily="34" charset="0"/>
              </a:rPr>
              <a:t>LOL </a:t>
            </a:r>
            <a:r>
              <a:rPr lang="en-US" sz="2400" dirty="0" smtClean="0">
                <a:latin typeface="Century Gothic" panose="020B0502020202020204" pitchFamily="34" charset="0"/>
              </a:rPr>
              <a:t>(laughing out loud) – </a:t>
            </a:r>
            <a:r>
              <a:rPr lang="ru-RU" sz="2400" dirty="0" smtClean="0">
                <a:latin typeface="Century Gothic" panose="020B0502020202020204" pitchFamily="34" charset="0"/>
              </a:rPr>
              <a:t>очень сильно смеюсь</a:t>
            </a:r>
          </a:p>
          <a:p>
            <a:r>
              <a:rPr lang="en-US" sz="2400" b="1" dirty="0">
                <a:latin typeface="Century Gothic" panose="020B0502020202020204" pitchFamily="34" charset="0"/>
              </a:rPr>
              <a:t>ZZZ </a:t>
            </a:r>
            <a:r>
              <a:rPr lang="en-US" sz="2400" dirty="0">
                <a:latin typeface="Century Gothic" panose="020B0502020202020204" pitchFamily="34" charset="0"/>
              </a:rPr>
              <a:t>(sleeping) – </a:t>
            </a:r>
            <a:r>
              <a:rPr lang="ru-RU" sz="2400" dirty="0" smtClean="0">
                <a:latin typeface="Century Gothic" panose="020B0502020202020204" pitchFamily="34" charset="0"/>
              </a:rPr>
              <a:t>сплю</a:t>
            </a:r>
          </a:p>
          <a:p>
            <a:r>
              <a:rPr lang="ru-RU" sz="2400" b="1" dirty="0">
                <a:latin typeface="Century Gothic" panose="020B0502020202020204" pitchFamily="34" charset="0"/>
              </a:rPr>
              <a:t>BFF </a:t>
            </a:r>
            <a:r>
              <a:rPr lang="ru-RU" sz="2400" dirty="0">
                <a:latin typeface="Century Gothic" panose="020B0502020202020204" pitchFamily="34" charset="0"/>
              </a:rPr>
              <a:t>(</a:t>
            </a:r>
            <a:r>
              <a:rPr lang="ru-RU" sz="2400" dirty="0" err="1">
                <a:latin typeface="Century Gothic" panose="020B0502020202020204" pitchFamily="34" charset="0"/>
              </a:rPr>
              <a:t>best</a:t>
            </a:r>
            <a:r>
              <a:rPr lang="ru-RU" sz="2400" dirty="0">
                <a:latin typeface="Century Gothic" panose="020B0502020202020204" pitchFamily="34" charset="0"/>
              </a:rPr>
              <a:t> </a:t>
            </a:r>
            <a:r>
              <a:rPr lang="ru-RU" sz="2400" dirty="0" err="1">
                <a:latin typeface="Century Gothic" panose="020B0502020202020204" pitchFamily="34" charset="0"/>
              </a:rPr>
              <a:t>friends</a:t>
            </a:r>
            <a:r>
              <a:rPr lang="ru-RU" sz="2400" dirty="0">
                <a:latin typeface="Century Gothic" panose="020B0502020202020204" pitchFamily="34" charset="0"/>
              </a:rPr>
              <a:t> </a:t>
            </a:r>
            <a:r>
              <a:rPr lang="ru-RU" sz="2400" dirty="0" err="1">
                <a:latin typeface="Century Gothic" panose="020B0502020202020204" pitchFamily="34" charset="0"/>
              </a:rPr>
              <a:t>forever</a:t>
            </a:r>
            <a:r>
              <a:rPr lang="ru-RU" sz="2400" dirty="0">
                <a:latin typeface="Century Gothic" panose="020B0502020202020204" pitchFamily="34" charset="0"/>
              </a:rPr>
              <a:t>) – лучшие друзья </a:t>
            </a:r>
            <a:r>
              <a:rPr lang="ru-RU" sz="2400" dirty="0" smtClean="0">
                <a:latin typeface="Century Gothic" panose="020B0502020202020204" pitchFamily="34" charset="0"/>
              </a:rPr>
              <a:t>навсегда</a:t>
            </a:r>
          </a:p>
          <a:p>
            <a:r>
              <a:rPr lang="en-US" sz="2400" b="1" dirty="0">
                <a:latin typeface="Century Gothic" panose="020B0502020202020204" pitchFamily="34" charset="0"/>
              </a:rPr>
              <a:t>HAND </a:t>
            </a:r>
            <a:r>
              <a:rPr lang="en-US" sz="2400" dirty="0">
                <a:latin typeface="Century Gothic" panose="020B0502020202020204" pitchFamily="34" charset="0"/>
              </a:rPr>
              <a:t>(have a nice day) – </a:t>
            </a:r>
            <a:r>
              <a:rPr lang="en-US" sz="2400" dirty="0" err="1">
                <a:latin typeface="Century Gothic" panose="020B0502020202020204" pitchFamily="34" charset="0"/>
              </a:rPr>
              <a:t>хорошего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дня</a:t>
            </a:r>
            <a:r>
              <a:rPr lang="en-US" sz="2400" dirty="0">
                <a:latin typeface="Century Gothic" panose="020B0502020202020204" pitchFamily="34" charset="0"/>
              </a:rPr>
              <a:t> </a:t>
            </a:r>
            <a:endParaRPr lang="ru-RU" sz="2400" dirty="0" smtClean="0">
              <a:latin typeface="Century Gothic" panose="020B0502020202020204" pitchFamily="34" charset="0"/>
            </a:endParaRPr>
          </a:p>
          <a:p>
            <a:r>
              <a:rPr lang="ru-RU" sz="2400" b="1" dirty="0">
                <a:latin typeface="Century Gothic" panose="020B0502020202020204" pitchFamily="34" charset="0"/>
              </a:rPr>
              <a:t>NC </a:t>
            </a:r>
            <a:r>
              <a:rPr lang="ru-RU" sz="2400" dirty="0">
                <a:latin typeface="Century Gothic" panose="020B0502020202020204" pitchFamily="34" charset="0"/>
              </a:rPr>
              <a:t>(</a:t>
            </a:r>
            <a:r>
              <a:rPr lang="ru-RU" sz="2400" dirty="0" err="1">
                <a:latin typeface="Century Gothic" panose="020B0502020202020204" pitchFamily="34" charset="0"/>
              </a:rPr>
              <a:t>no</a:t>
            </a:r>
            <a:r>
              <a:rPr lang="ru-RU" sz="2400" dirty="0">
                <a:latin typeface="Century Gothic" panose="020B0502020202020204" pitchFamily="34" charset="0"/>
              </a:rPr>
              <a:t> </a:t>
            </a:r>
            <a:r>
              <a:rPr lang="ru-RU" sz="2400" dirty="0" err="1">
                <a:latin typeface="Century Gothic" panose="020B0502020202020204" pitchFamily="34" charset="0"/>
              </a:rPr>
              <a:t>comment</a:t>
            </a:r>
            <a:r>
              <a:rPr lang="ru-RU" sz="2400" dirty="0">
                <a:latin typeface="Century Gothic" panose="020B0502020202020204" pitchFamily="34" charset="0"/>
              </a:rPr>
              <a:t>) – без комментариев </a:t>
            </a:r>
          </a:p>
          <a:p>
            <a:endParaRPr lang="en-US" dirty="0"/>
          </a:p>
          <a:p>
            <a:r>
              <a:rPr lang="ru-RU" dirty="0"/>
              <a:t> 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1030" name="Picture 6" descr="Наклейка PNG - AVATAN PLU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81855">
            <a:off x="10297693" y="615739"/>
            <a:ext cx="1334189" cy="1334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Комплект желтой клейкой ленты реалистичные желтые кусочки скотча для  крепления на белом фоне стрелка и бумага склеены реалистичные 3d  иллюстрации – Artofi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01132">
            <a:off x="4111599" y="5110932"/>
            <a:ext cx="988838" cy="87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7631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Arial Black" panose="020B0A04020102020204" pitchFamily="34" charset="0"/>
              </a:rPr>
              <a:t>Русский сленг</a:t>
            </a:r>
            <a:endParaRPr lang="ru-RU" sz="60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37191"/>
            <a:ext cx="11048999" cy="4098392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Century Gothic" panose="020B0502020202020204" pitchFamily="34" charset="0"/>
              </a:rPr>
              <a:t>Большая часть русского молодежного сленга, как правило, это английские слова.</a:t>
            </a:r>
            <a:endParaRPr lang="ru-RU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Капля 18"/>
          <p:cNvSpPr/>
          <p:nvPr/>
        </p:nvSpPr>
        <p:spPr>
          <a:xfrm>
            <a:off x="1665025" y="3277803"/>
            <a:ext cx="3493827" cy="3384645"/>
          </a:xfrm>
          <a:prstGeom prst="teardrop">
            <a:avLst/>
          </a:prstGeom>
          <a:ln w="76200">
            <a:solidFill>
              <a:schemeClr val="accent4">
                <a:lumMod val="40000"/>
                <a:lumOff val="6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Капля 21"/>
          <p:cNvSpPr/>
          <p:nvPr/>
        </p:nvSpPr>
        <p:spPr>
          <a:xfrm rot="10800000">
            <a:off x="6362699" y="2862754"/>
            <a:ext cx="3493827" cy="3384645"/>
          </a:xfrm>
          <a:prstGeom prst="teardrop">
            <a:avLst/>
          </a:prstGeom>
          <a:ln w="76200">
            <a:solidFill>
              <a:schemeClr val="accent4">
                <a:lumMod val="40000"/>
                <a:lumOff val="60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640057" y="3598437"/>
            <a:ext cx="215634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err="1" smtClean="0">
                <a:latin typeface="Century Gothic" panose="020B0502020202020204" pitchFamily="34" charset="0"/>
              </a:rPr>
              <a:t>Вайб</a:t>
            </a:r>
            <a:endParaRPr lang="ru-RU" sz="4000" b="1" dirty="0" smtClean="0">
              <a:latin typeface="Century Gothic" panose="020B0502020202020204" pitchFamily="34" charset="0"/>
            </a:endParaRPr>
          </a:p>
          <a:p>
            <a:r>
              <a:rPr lang="ru-RU" sz="4000" b="1" dirty="0" err="1" smtClean="0">
                <a:latin typeface="Century Gothic" panose="020B0502020202020204" pitchFamily="34" charset="0"/>
              </a:rPr>
              <a:t>Хайп</a:t>
            </a:r>
            <a:endParaRPr lang="ru-RU" sz="4000" b="1" dirty="0" smtClean="0">
              <a:latin typeface="Century Gothic" panose="020B0502020202020204" pitchFamily="34" charset="0"/>
            </a:endParaRPr>
          </a:p>
          <a:p>
            <a:r>
              <a:rPr lang="ru-RU" sz="4000" b="1" dirty="0" err="1" smtClean="0">
                <a:latin typeface="Century Gothic" panose="020B0502020202020204" pitchFamily="34" charset="0"/>
              </a:rPr>
              <a:t>Фейк</a:t>
            </a:r>
            <a:endParaRPr lang="ru-RU" sz="4000" b="1" dirty="0" smtClean="0">
              <a:latin typeface="Century Gothic" panose="020B0502020202020204" pitchFamily="34" charset="0"/>
            </a:endParaRPr>
          </a:p>
          <a:p>
            <a:r>
              <a:rPr lang="ru-RU" sz="4000" b="1" dirty="0" err="1" smtClean="0">
                <a:latin typeface="Century Gothic" panose="020B0502020202020204" pitchFamily="34" charset="0"/>
              </a:rPr>
              <a:t>Чилл</a:t>
            </a:r>
            <a:endParaRPr lang="ru-RU" sz="40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97087" y="3139303"/>
            <a:ext cx="207446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Century Gothic" panose="020B0502020202020204" pitchFamily="34" charset="0"/>
              </a:rPr>
              <a:t>Vibe</a:t>
            </a:r>
          </a:p>
          <a:p>
            <a:r>
              <a:rPr lang="en-US" sz="4000" b="1" dirty="0" smtClean="0">
                <a:latin typeface="Century Gothic" panose="020B0502020202020204" pitchFamily="34" charset="0"/>
              </a:rPr>
              <a:t>Hype</a:t>
            </a:r>
          </a:p>
          <a:p>
            <a:r>
              <a:rPr lang="en-US" sz="4000" b="1" dirty="0" smtClean="0">
                <a:latin typeface="Century Gothic" panose="020B0502020202020204" pitchFamily="34" charset="0"/>
              </a:rPr>
              <a:t>Fake</a:t>
            </a:r>
          </a:p>
          <a:p>
            <a:r>
              <a:rPr lang="en-US" sz="4000" b="1" dirty="0" smtClean="0">
                <a:latin typeface="Century Gothic" panose="020B0502020202020204" pitchFamily="34" charset="0"/>
              </a:rPr>
              <a:t>Chill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1499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Английские </a:t>
            </a:r>
            <a:r>
              <a:rPr lang="ru-RU" b="1" dirty="0"/>
              <a:t>сленговые выражения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 русском молодежном </a:t>
            </a:r>
            <a:r>
              <a:rPr lang="ru-RU" b="1" dirty="0"/>
              <a:t>языке </a:t>
            </a:r>
            <a:r>
              <a:rPr lang="ru-RU" dirty="0"/>
              <a:t/>
            </a:r>
            <a:br>
              <a:rPr lang="ru-RU" dirty="0"/>
            </a:b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730155" y="1964377"/>
            <a:ext cx="715825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Century Gothic" panose="020B0502020202020204" pitchFamily="34" charset="0"/>
            </a:endParaRPr>
          </a:p>
        </p:txBody>
      </p:sp>
      <p:pic>
        <p:nvPicPr>
          <p:cNvPr id="1030" name="Picture 6" descr="Комплект желтой клейкой ленты реалистичные желтые кусочки скотча для  крепления на белом фоне стрелка и бумага склеены реалистичные 3d  иллюстрации – Artofi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5380" y="1625114"/>
            <a:ext cx="1074620" cy="952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Наклейка PNG - AVATAN PLU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44795">
            <a:off x="7312262" y="5465608"/>
            <a:ext cx="1152288" cy="115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80774" y="1635344"/>
            <a:ext cx="1041191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Можно выделить следующие группы иностранных заимствований:</a:t>
            </a:r>
          </a:p>
          <a:p>
            <a:r>
              <a:rPr lang="ru-RU" sz="2400" i="1" u="sng" dirty="0"/>
              <a:t>Прямые заимствования</a:t>
            </a:r>
            <a:r>
              <a:rPr lang="ru-RU" sz="2400" i="1" dirty="0"/>
              <a:t>:</a:t>
            </a:r>
            <a:r>
              <a:rPr lang="ru-RU" sz="2400" dirty="0"/>
              <a:t> слово встречается в русском языке приблизительно в том же виде и в том же значении, что и в языке – оригинале. Например: уик-энд (</a:t>
            </a:r>
            <a:r>
              <a:rPr lang="ru-RU" sz="2400" dirty="0" err="1"/>
              <a:t>weekend</a:t>
            </a:r>
            <a:r>
              <a:rPr lang="ru-RU" sz="2400" dirty="0"/>
              <a:t>) – выходные, мани (</a:t>
            </a:r>
            <a:r>
              <a:rPr lang="ru-RU" sz="2400" dirty="0" err="1"/>
              <a:t>money</a:t>
            </a:r>
            <a:r>
              <a:rPr lang="ru-RU" sz="2400" dirty="0"/>
              <a:t>) – деньги, брейк (</a:t>
            </a:r>
            <a:r>
              <a:rPr lang="ru-RU" sz="2400" dirty="0" err="1"/>
              <a:t>break</a:t>
            </a:r>
            <a:r>
              <a:rPr lang="ru-RU" sz="2400" dirty="0"/>
              <a:t>) – перемена, </a:t>
            </a:r>
            <a:r>
              <a:rPr lang="ru-RU" sz="2400" dirty="0" err="1"/>
              <a:t>данс</a:t>
            </a:r>
            <a:r>
              <a:rPr lang="ru-RU" sz="2400" dirty="0"/>
              <a:t> (</a:t>
            </a:r>
            <a:r>
              <a:rPr lang="ru-RU" sz="2400" dirty="0" err="1"/>
              <a:t>dance</a:t>
            </a:r>
            <a:r>
              <a:rPr lang="ru-RU" sz="2400" dirty="0"/>
              <a:t>) - танцевать.</a:t>
            </a:r>
          </a:p>
          <a:p>
            <a:r>
              <a:rPr lang="ru-RU" sz="2400" i="1" u="sng" dirty="0"/>
              <a:t>Гибриды</a:t>
            </a:r>
            <a:r>
              <a:rPr lang="ru-RU" sz="2400" i="1" dirty="0"/>
              <a:t>:</a:t>
            </a:r>
            <a:r>
              <a:rPr lang="ru-RU" sz="2400" dirty="0"/>
              <a:t> данные слова образованы присоединением к иностранному корню русского суффикса, приставки и окончания. В этом случае часто несколько изменяется значение иностранного слова – источника, например: </a:t>
            </a:r>
            <a:r>
              <a:rPr lang="ru-RU" sz="2400" dirty="0" err="1"/>
              <a:t>спикать</a:t>
            </a:r>
            <a:r>
              <a:rPr lang="ru-RU" sz="2400" dirty="0"/>
              <a:t> (</a:t>
            </a:r>
            <a:r>
              <a:rPr lang="ru-RU" sz="2400" dirty="0" err="1"/>
              <a:t>to</a:t>
            </a:r>
            <a:r>
              <a:rPr lang="ru-RU" sz="2400" dirty="0"/>
              <a:t> </a:t>
            </a:r>
            <a:r>
              <a:rPr lang="ru-RU" sz="2400" dirty="0" err="1"/>
              <a:t>speak</a:t>
            </a:r>
            <a:r>
              <a:rPr lang="ru-RU" sz="2400" dirty="0"/>
              <a:t> – говорить), </a:t>
            </a:r>
            <a:r>
              <a:rPr lang="ru-RU" sz="2400" dirty="0" err="1"/>
              <a:t>токать</a:t>
            </a:r>
            <a:r>
              <a:rPr lang="ru-RU" sz="2400" dirty="0"/>
              <a:t> (</a:t>
            </a:r>
            <a:r>
              <a:rPr lang="ru-RU" sz="2400" dirty="0" err="1"/>
              <a:t>to</a:t>
            </a:r>
            <a:r>
              <a:rPr lang="ru-RU" sz="2400" dirty="0"/>
              <a:t> </a:t>
            </a:r>
            <a:r>
              <a:rPr lang="ru-RU" sz="2400" dirty="0" err="1"/>
              <a:t>talk</a:t>
            </a:r>
            <a:r>
              <a:rPr lang="ru-RU" sz="2400" dirty="0"/>
              <a:t> - разговаривать), </a:t>
            </a:r>
            <a:r>
              <a:rPr lang="ru-RU" sz="2400" dirty="0" err="1"/>
              <a:t>чатиться</a:t>
            </a:r>
            <a:r>
              <a:rPr lang="ru-RU" sz="2400" dirty="0"/>
              <a:t> (</a:t>
            </a:r>
            <a:r>
              <a:rPr lang="ru-RU" sz="2400" dirty="0" err="1"/>
              <a:t>to</a:t>
            </a:r>
            <a:r>
              <a:rPr lang="ru-RU" sz="2400" dirty="0"/>
              <a:t> </a:t>
            </a:r>
            <a:r>
              <a:rPr lang="ru-RU" sz="2400" dirty="0" err="1"/>
              <a:t>chat</a:t>
            </a:r>
            <a:r>
              <a:rPr lang="ru-RU" sz="2400" dirty="0"/>
              <a:t> – болтать), </a:t>
            </a:r>
            <a:r>
              <a:rPr lang="ru-RU" sz="2400" dirty="0" err="1"/>
              <a:t>дринкать</a:t>
            </a:r>
            <a:r>
              <a:rPr lang="ru-RU" sz="2400" dirty="0"/>
              <a:t> (</a:t>
            </a:r>
            <a:r>
              <a:rPr lang="ru-RU" sz="2400" dirty="0" err="1"/>
              <a:t>to</a:t>
            </a:r>
            <a:r>
              <a:rPr lang="ru-RU" sz="2400" dirty="0"/>
              <a:t> </a:t>
            </a:r>
            <a:r>
              <a:rPr lang="ru-RU" sz="2400" dirty="0" err="1"/>
              <a:t>drink</a:t>
            </a:r>
            <a:r>
              <a:rPr lang="ru-RU" sz="2400" dirty="0"/>
              <a:t> – пить).</a:t>
            </a:r>
          </a:p>
          <a:p>
            <a:r>
              <a:rPr lang="ru-RU" sz="2400" i="1" u="sng" dirty="0"/>
              <a:t>Калька</a:t>
            </a:r>
            <a:r>
              <a:rPr lang="ru-RU" sz="2400" i="1" dirty="0"/>
              <a:t>:</a:t>
            </a:r>
            <a:r>
              <a:rPr lang="ru-RU" sz="2400" b="1" dirty="0"/>
              <a:t> </a:t>
            </a:r>
            <a:r>
              <a:rPr lang="ru-RU" sz="2400" dirty="0"/>
              <a:t>слова иноязычного происхождения, употребляемые с сохранением их фонетического и графического облика. Например: диск, вирус, дисплей, респект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80489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90649"/>
            <a:ext cx="10515600" cy="5286314"/>
          </a:xfrm>
        </p:spPr>
        <p:txBody>
          <a:bodyPr>
            <a:normAutofit fontScale="62500" lnSpcReduction="20000"/>
          </a:bodyPr>
          <a:lstStyle/>
          <a:p>
            <a:r>
              <a:rPr lang="ru-RU" sz="3800" i="1" u="sng" dirty="0"/>
              <a:t>Полукалька</a:t>
            </a:r>
            <a:r>
              <a:rPr lang="ru-RU" sz="3800" i="1" dirty="0"/>
              <a:t>:</a:t>
            </a:r>
            <a:r>
              <a:rPr lang="ru-RU" sz="3800" dirty="0"/>
              <a:t> слова, которые при грамматическом освоении подчиняются правилам русской грамматики (прибавляются суффиксы). Например: драйв – драйва (</a:t>
            </a:r>
            <a:r>
              <a:rPr lang="ru-RU" sz="3800" dirty="0" err="1"/>
              <a:t>drive</a:t>
            </a:r>
            <a:r>
              <a:rPr lang="ru-RU" sz="3800" dirty="0"/>
              <a:t>) «Давно не было такого драйва» – в значении «энергетика».</a:t>
            </a:r>
          </a:p>
          <a:p>
            <a:r>
              <a:rPr lang="ru-RU" sz="3800" i="1" u="sng" dirty="0"/>
              <a:t>Экзотизмы</a:t>
            </a:r>
            <a:r>
              <a:rPr lang="ru-RU" sz="3800" i="1" dirty="0"/>
              <a:t>:</a:t>
            </a:r>
            <a:r>
              <a:rPr lang="ru-RU" sz="3800" dirty="0"/>
              <a:t> слова, которые характеризуют специфические национальные обычаи других народов и употребляются при описании нерусской действительности. Отличительной особенностью данных слов является то, что они не имеют русских синонимов. Например: чипсы (</a:t>
            </a:r>
            <a:r>
              <a:rPr lang="ru-RU" sz="3800" dirty="0" err="1"/>
              <a:t>chips</a:t>
            </a:r>
            <a:r>
              <a:rPr lang="ru-RU" sz="3800" dirty="0"/>
              <a:t>), хот-дог (</a:t>
            </a:r>
            <a:r>
              <a:rPr lang="ru-RU" sz="3800" dirty="0" err="1"/>
              <a:t>hot-dog</a:t>
            </a:r>
            <a:r>
              <a:rPr lang="ru-RU" sz="3800" dirty="0"/>
              <a:t>), </a:t>
            </a:r>
            <a:r>
              <a:rPr lang="ru-RU" sz="3800" dirty="0" err="1"/>
              <a:t>чизбургер</a:t>
            </a:r>
            <a:r>
              <a:rPr lang="ru-RU" sz="3800" dirty="0"/>
              <a:t> (</a:t>
            </a:r>
            <a:r>
              <a:rPr lang="ru-RU" sz="3800" dirty="0" err="1"/>
              <a:t>cheeseburger</a:t>
            </a:r>
            <a:r>
              <a:rPr lang="ru-RU" sz="3800" dirty="0"/>
              <a:t>), </a:t>
            </a:r>
            <a:r>
              <a:rPr lang="ru-RU" sz="3800" dirty="0" err="1"/>
              <a:t>фастфуд</a:t>
            </a:r>
            <a:r>
              <a:rPr lang="ru-RU" sz="3800" dirty="0"/>
              <a:t> (</a:t>
            </a:r>
            <a:r>
              <a:rPr lang="ru-RU" sz="3800" dirty="0" err="1"/>
              <a:t>fastfood</a:t>
            </a:r>
            <a:r>
              <a:rPr lang="ru-RU" sz="3800" dirty="0"/>
              <a:t>), </a:t>
            </a:r>
            <a:r>
              <a:rPr lang="ru-RU" sz="3800" dirty="0" err="1"/>
              <a:t>чизкейк</a:t>
            </a:r>
            <a:r>
              <a:rPr lang="ru-RU" sz="3800" dirty="0"/>
              <a:t> (</a:t>
            </a:r>
            <a:r>
              <a:rPr lang="ru-RU" sz="3800" dirty="0" err="1"/>
              <a:t>cheesecake</a:t>
            </a:r>
            <a:r>
              <a:rPr lang="ru-RU" sz="3800" dirty="0"/>
              <a:t>), гамбургер (</a:t>
            </a:r>
            <a:r>
              <a:rPr lang="ru-RU" sz="3800" dirty="0" err="1"/>
              <a:t>hamburger</a:t>
            </a:r>
            <a:r>
              <a:rPr lang="ru-RU" sz="3800" dirty="0"/>
              <a:t>).</a:t>
            </a:r>
          </a:p>
          <a:p>
            <a:r>
              <a:rPr lang="ru-RU" sz="3800" i="1" u="sng" dirty="0"/>
              <a:t>Иноязычные вкрапления</a:t>
            </a:r>
            <a:r>
              <a:rPr lang="ru-RU" sz="3800" i="1" dirty="0"/>
              <a:t>:</a:t>
            </a:r>
            <a:r>
              <a:rPr lang="ru-RU" sz="3800" dirty="0"/>
              <a:t> данные слова обычно имеют лексические эквиваленты, но стилистически от них отличаются и закрепляются в той или иной сфере общения как выразительное средство, придающее речи особую экспрессию. Например: </a:t>
            </a:r>
            <a:r>
              <a:rPr lang="ru-RU" sz="3800" dirty="0" err="1"/>
              <a:t>о’кей</a:t>
            </a:r>
            <a:r>
              <a:rPr lang="ru-RU" sz="3800" dirty="0"/>
              <a:t> (</a:t>
            </a:r>
            <a:r>
              <a:rPr lang="ru-RU" sz="3800" dirty="0" err="1"/>
              <a:t>ок</a:t>
            </a:r>
            <a:r>
              <a:rPr lang="ru-RU" sz="3800" dirty="0"/>
              <a:t>), </a:t>
            </a:r>
            <a:r>
              <a:rPr lang="ru-RU" sz="3800" dirty="0" err="1"/>
              <a:t>вау</a:t>
            </a:r>
            <a:r>
              <a:rPr lang="ru-RU" sz="3800" dirty="0"/>
              <a:t> (</a:t>
            </a:r>
            <a:r>
              <a:rPr lang="ru-RU" sz="3800" dirty="0" err="1"/>
              <a:t>wow</a:t>
            </a:r>
            <a:r>
              <a:rPr lang="ru-RU" sz="3800" dirty="0"/>
              <a:t>), да ( </a:t>
            </a:r>
            <a:r>
              <a:rPr lang="ru-RU" sz="3800" dirty="0" err="1"/>
              <a:t>yes</a:t>
            </a:r>
            <a:r>
              <a:rPr lang="ru-RU" sz="3800" dirty="0"/>
              <a:t>), нет (</a:t>
            </a:r>
            <a:r>
              <a:rPr lang="ru-RU" sz="3800" dirty="0" err="1"/>
              <a:t>no</a:t>
            </a:r>
            <a:r>
              <a:rPr lang="ru-RU" sz="3800" dirty="0"/>
              <a:t>), пожалуйста (</a:t>
            </a:r>
            <a:r>
              <a:rPr lang="ru-RU" sz="3800" dirty="0" err="1"/>
              <a:t>please</a:t>
            </a:r>
            <a:r>
              <a:rPr lang="ru-RU" sz="3800" dirty="0"/>
              <a:t>), </a:t>
            </a:r>
            <a:r>
              <a:rPr lang="ru-RU" sz="3800" dirty="0" err="1"/>
              <a:t>систер</a:t>
            </a:r>
            <a:r>
              <a:rPr lang="ru-RU" sz="3800" dirty="0"/>
              <a:t> (</a:t>
            </a:r>
            <a:r>
              <a:rPr lang="ru-RU" sz="3800" dirty="0" err="1"/>
              <a:t>sister</a:t>
            </a:r>
            <a:r>
              <a:rPr lang="ru-RU" sz="3800" dirty="0"/>
              <a:t>), </a:t>
            </a:r>
            <a:r>
              <a:rPr lang="ru-RU" sz="3800" dirty="0" err="1"/>
              <a:t>вэлком</a:t>
            </a:r>
            <a:r>
              <a:rPr lang="ru-RU" sz="3800" dirty="0"/>
              <a:t> (</a:t>
            </a:r>
            <a:r>
              <a:rPr lang="ru-RU" sz="3800" dirty="0" err="1"/>
              <a:t>welcome</a:t>
            </a:r>
            <a:r>
              <a:rPr lang="ru-RU" sz="3800" dirty="0"/>
              <a:t>).</a:t>
            </a:r>
          </a:p>
          <a:p>
            <a:r>
              <a:rPr lang="ru-RU" sz="3800" i="1" u="sng" dirty="0"/>
              <a:t>Композиты</a:t>
            </a:r>
            <a:r>
              <a:rPr lang="ru-RU" sz="3800" dirty="0"/>
              <a:t>: слова состоят из двух английских слов: секонд-хенд – магазин, торгующий одеждой, бывшей в употреблении; видео-салон - комната для просмотра фильмов.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5661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base.com-955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1195</TotalTime>
  <Words>252</Words>
  <Application>Microsoft Office PowerPoint</Application>
  <PresentationFormat>Широкоэкранный</PresentationFormat>
  <Paragraphs>108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Century Gothic</vt:lpstr>
      <vt:lpstr>Symbol</vt:lpstr>
      <vt:lpstr>Times New Roman</vt:lpstr>
      <vt:lpstr>powerpointbase.com-955</vt:lpstr>
      <vt:lpstr>Презентация PowerPoint</vt:lpstr>
      <vt:lpstr>Что такое «сленг»?</vt:lpstr>
      <vt:lpstr>Причины распространения сленга среди современной молодежи</vt:lpstr>
      <vt:lpstr>Основные причины употребления сленга подростками</vt:lpstr>
      <vt:lpstr>Наиболее употребительные сленговые выражения в английском языке в речи молодежи</vt:lpstr>
      <vt:lpstr>Презентация PowerPoint</vt:lpstr>
      <vt:lpstr>Русский сленг</vt:lpstr>
      <vt:lpstr> Английские сленговые выражения  в русском молодежном языке  </vt:lpstr>
      <vt:lpstr>Презентация PowerPoint</vt:lpstr>
      <vt:lpstr>Examples:</vt:lpstr>
      <vt:lpstr>Анкетирование «Английские сленговые слова»</vt:lpstr>
      <vt:lpstr>THANKS FOR YOUR ATTENTION!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Англицизмы в русском </dc:title>
  <dc:creator>AKSINIA</dc:creator>
  <cp:lastModifiedBy>User</cp:lastModifiedBy>
  <cp:revision>54</cp:revision>
  <dcterms:created xsi:type="dcterms:W3CDTF">2022-05-12T07:56:01Z</dcterms:created>
  <dcterms:modified xsi:type="dcterms:W3CDTF">2023-02-14T06:12:13Z</dcterms:modified>
</cp:coreProperties>
</file>