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92" r:id="rId3"/>
    <p:sldId id="257" r:id="rId4"/>
    <p:sldId id="263" r:id="rId5"/>
    <p:sldId id="283" r:id="rId6"/>
    <p:sldId id="285" r:id="rId7"/>
    <p:sldId id="299" r:id="rId8"/>
    <p:sldId id="290" r:id="rId9"/>
    <p:sldId id="286" r:id="rId10"/>
    <p:sldId id="276" r:id="rId11"/>
    <p:sldId id="275" r:id="rId12"/>
    <p:sldId id="266" r:id="rId13"/>
    <p:sldId id="268" r:id="rId14"/>
    <p:sldId id="269" r:id="rId15"/>
    <p:sldId id="267" r:id="rId16"/>
    <p:sldId id="288" r:id="rId17"/>
    <p:sldId id="302" r:id="rId18"/>
    <p:sldId id="293" r:id="rId19"/>
    <p:sldId id="300" r:id="rId20"/>
    <p:sldId id="297" r:id="rId21"/>
    <p:sldId id="306" r:id="rId22"/>
    <p:sldId id="29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CC"/>
    <a:srgbClr val="F07B06"/>
    <a:srgbClr val="309045"/>
    <a:srgbClr val="F68558"/>
    <a:srgbClr val="3333CC"/>
    <a:srgbClr val="ECBD7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C1E45-A50A-4D29-9A6F-F87DFBD29650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9DD6E3C-65C9-43A1-8F7B-0BA9D7DD0D5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Работа по формированию базовой финансово-экономической грамотности, и экономической культуры  родителей</a:t>
          </a:r>
          <a:endParaRPr lang="ru-RU" dirty="0">
            <a:solidFill>
              <a:schemeClr val="tx1"/>
            </a:solidFill>
          </a:endParaRPr>
        </a:p>
      </dgm:t>
    </dgm:pt>
    <dgm:pt modelId="{928D5267-744D-445D-B5B3-16F209A0AF18}" type="parTrans" cxnId="{A98AE68A-8134-4CAD-9227-DF45A2ADAC52}">
      <dgm:prSet/>
      <dgm:spPr/>
      <dgm:t>
        <a:bodyPr/>
        <a:lstStyle/>
        <a:p>
          <a:endParaRPr lang="ru-RU"/>
        </a:p>
      </dgm:t>
    </dgm:pt>
    <dgm:pt modelId="{99DB5381-912F-42DD-BC3C-1DE52391301E}" type="sibTrans" cxnId="{A98AE68A-8134-4CAD-9227-DF45A2ADAC52}">
      <dgm:prSet/>
      <dgm:spPr/>
      <dgm:t>
        <a:bodyPr/>
        <a:lstStyle/>
        <a:p>
          <a:endParaRPr lang="ru-RU"/>
        </a:p>
      </dgm:t>
    </dgm:pt>
    <dgm:pt modelId="{EBAED50D-CBDB-4E76-B6C2-78F78004C65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Содействие повышению педагогической компетентности родителей в сфере формирования финансово-экономического воспитания</a:t>
          </a:r>
          <a:endParaRPr lang="ru-RU" dirty="0">
            <a:solidFill>
              <a:schemeClr val="tx1"/>
            </a:solidFill>
          </a:endParaRPr>
        </a:p>
      </dgm:t>
    </dgm:pt>
    <dgm:pt modelId="{7A919006-1386-44D4-A808-C99BA3C8F70F}" type="parTrans" cxnId="{2402EDCE-2ECB-4A2E-8C0F-04184552F4C4}">
      <dgm:prSet/>
      <dgm:spPr/>
      <dgm:t>
        <a:bodyPr/>
        <a:lstStyle/>
        <a:p>
          <a:endParaRPr lang="ru-RU"/>
        </a:p>
      </dgm:t>
    </dgm:pt>
    <dgm:pt modelId="{389BB39D-6637-4979-B53B-1DC853E75555}" type="sibTrans" cxnId="{2402EDCE-2ECB-4A2E-8C0F-04184552F4C4}">
      <dgm:prSet/>
      <dgm:spPr/>
      <dgm:t>
        <a:bodyPr/>
        <a:lstStyle/>
        <a:p>
          <a:endParaRPr lang="ru-RU"/>
        </a:p>
      </dgm:t>
    </dgm:pt>
    <dgm:pt modelId="{71D57E6D-6CDD-415F-9278-9A7531614CD9}" type="pres">
      <dgm:prSet presAssocID="{F02C1E45-A50A-4D29-9A6F-F87DFBD296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3745F5-B1F5-45F1-BED8-DEE1B7B76CB9}" type="pres">
      <dgm:prSet presAssocID="{59DD6E3C-65C9-43A1-8F7B-0BA9D7DD0D5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309B5-CF33-4A34-9E2C-222E75B8DCEA}" type="pres">
      <dgm:prSet presAssocID="{EBAED50D-CBDB-4E76-B6C2-78F78004C65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02EDCE-2ECB-4A2E-8C0F-04184552F4C4}" srcId="{F02C1E45-A50A-4D29-9A6F-F87DFBD29650}" destId="{EBAED50D-CBDB-4E76-B6C2-78F78004C651}" srcOrd="1" destOrd="0" parTransId="{7A919006-1386-44D4-A808-C99BA3C8F70F}" sibTransId="{389BB39D-6637-4979-B53B-1DC853E75555}"/>
    <dgm:cxn modelId="{BD24DCF9-C2D9-415E-B80B-EA4B3FA53CBE}" type="presOf" srcId="{F02C1E45-A50A-4D29-9A6F-F87DFBD29650}" destId="{71D57E6D-6CDD-415F-9278-9A7531614CD9}" srcOrd="0" destOrd="0" presId="urn:microsoft.com/office/officeart/2005/8/layout/arrow5"/>
    <dgm:cxn modelId="{A98AE68A-8134-4CAD-9227-DF45A2ADAC52}" srcId="{F02C1E45-A50A-4D29-9A6F-F87DFBD29650}" destId="{59DD6E3C-65C9-43A1-8F7B-0BA9D7DD0D5F}" srcOrd="0" destOrd="0" parTransId="{928D5267-744D-445D-B5B3-16F209A0AF18}" sibTransId="{99DB5381-912F-42DD-BC3C-1DE52391301E}"/>
    <dgm:cxn modelId="{903E0AEC-BDE9-4EC6-AE25-953488ABFECF}" type="presOf" srcId="{59DD6E3C-65C9-43A1-8F7B-0BA9D7DD0D5F}" destId="{073745F5-B1F5-45F1-BED8-DEE1B7B76CB9}" srcOrd="0" destOrd="0" presId="urn:microsoft.com/office/officeart/2005/8/layout/arrow5"/>
    <dgm:cxn modelId="{B3D412D4-36E3-4FD0-876F-C40CFBC9DA52}" type="presOf" srcId="{EBAED50D-CBDB-4E76-B6C2-78F78004C651}" destId="{162309B5-CF33-4A34-9E2C-222E75B8DCEA}" srcOrd="0" destOrd="0" presId="urn:microsoft.com/office/officeart/2005/8/layout/arrow5"/>
    <dgm:cxn modelId="{E2EAEC70-7D9B-4A10-8931-C8425B80370A}" type="presParOf" srcId="{71D57E6D-6CDD-415F-9278-9A7531614CD9}" destId="{073745F5-B1F5-45F1-BED8-DEE1B7B76CB9}" srcOrd="0" destOrd="0" presId="urn:microsoft.com/office/officeart/2005/8/layout/arrow5"/>
    <dgm:cxn modelId="{0C78FE03-6E58-41DF-BB8A-12DDDF43D519}" type="presParOf" srcId="{71D57E6D-6CDD-415F-9278-9A7531614CD9}" destId="{162309B5-CF33-4A34-9E2C-222E75B8DCE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474414-E1B6-4C6F-9983-14D1B9DB93C4}" type="doc">
      <dgm:prSet loTypeId="urn:microsoft.com/office/officeart/2005/8/layout/hProcess4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A668E0C-CD5E-4196-955F-16D02B7FAD7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Педагогический мониторинг, организация диагностической работы по изучению семьи.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5EDFEA-C068-4165-9B57-96A13144094C}" type="parTrans" cxnId="{C75CCDFF-F645-4DDD-81DE-57B57DB527F6}">
      <dgm:prSet/>
      <dgm:spPr/>
      <dgm:t>
        <a:bodyPr/>
        <a:lstStyle/>
        <a:p>
          <a:endParaRPr lang="ru-RU"/>
        </a:p>
      </dgm:t>
    </dgm:pt>
    <dgm:pt modelId="{85AA8590-8C59-47D3-9768-6D5CECD68298}" type="sibTrans" cxnId="{C75CCDFF-F645-4DDD-81DE-57B57DB527F6}">
      <dgm:prSet/>
      <dgm:spPr/>
      <dgm:t>
        <a:bodyPr/>
        <a:lstStyle/>
        <a:p>
          <a:endParaRPr lang="ru-RU"/>
        </a:p>
      </dgm:t>
    </dgm:pt>
    <dgm:pt modelId="{521A6F94-7914-4184-A805-69502DCB11BB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Педагогическое образование родителей, развитие активной, компетентной позиции родителя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93439F-7202-4C5D-BA79-24FBB0F16CDA}" type="parTrans" cxnId="{71B47148-49B6-4E20-9D0E-485B7E5F0069}">
      <dgm:prSet/>
      <dgm:spPr/>
      <dgm:t>
        <a:bodyPr/>
        <a:lstStyle/>
        <a:p>
          <a:endParaRPr lang="ru-RU"/>
        </a:p>
      </dgm:t>
    </dgm:pt>
    <dgm:pt modelId="{CE89C96B-B7C0-4CD8-ABBC-FA11F54EEF61}" type="sibTrans" cxnId="{71B47148-49B6-4E20-9D0E-485B7E5F0069}">
      <dgm:prSet/>
      <dgm:spPr/>
      <dgm:t>
        <a:bodyPr/>
        <a:lstStyle/>
        <a:p>
          <a:endParaRPr lang="ru-RU"/>
        </a:p>
      </dgm:t>
    </dgm:pt>
    <dgm:pt modelId="{2997EDA5-4F57-44E2-A411-DE57B55407AE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деятельность педагогов и родителей.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3E608-2ECD-49B3-98D7-3FB232D99B16}" type="parTrans" cxnId="{C4A9659E-FD13-456E-8549-B3098240422E}">
      <dgm:prSet/>
      <dgm:spPr/>
      <dgm:t>
        <a:bodyPr/>
        <a:lstStyle/>
        <a:p>
          <a:endParaRPr lang="ru-RU"/>
        </a:p>
      </dgm:t>
    </dgm:pt>
    <dgm:pt modelId="{D597B5A9-59DA-4C09-A385-A911F3A4692D}" type="sibTrans" cxnId="{C4A9659E-FD13-456E-8549-B3098240422E}">
      <dgm:prSet/>
      <dgm:spPr/>
      <dgm:t>
        <a:bodyPr/>
        <a:lstStyle/>
        <a:p>
          <a:endParaRPr lang="ru-RU"/>
        </a:p>
      </dgm:t>
    </dgm:pt>
    <dgm:pt modelId="{5FAB8BD4-EB2F-4F3A-94A4-2F78E94F836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Педагогическая поддержка. накопление родителями позитивного воспитательного опыта.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C02520-DA63-4191-B82B-CF2D5BBCEA17}" type="parTrans" cxnId="{146A3D89-F62A-4506-AA2A-8496F8926F36}">
      <dgm:prSet/>
      <dgm:spPr/>
      <dgm:t>
        <a:bodyPr/>
        <a:lstStyle/>
        <a:p>
          <a:endParaRPr lang="ru-RU"/>
        </a:p>
      </dgm:t>
    </dgm:pt>
    <dgm:pt modelId="{798692FC-5044-47FC-99CB-7AD577763ABF}" type="sibTrans" cxnId="{146A3D89-F62A-4506-AA2A-8496F8926F36}">
      <dgm:prSet/>
      <dgm:spPr/>
      <dgm:t>
        <a:bodyPr/>
        <a:lstStyle/>
        <a:p>
          <a:endParaRPr lang="ru-RU"/>
        </a:p>
      </dgm:t>
    </dgm:pt>
    <dgm:pt modelId="{FC348F01-97DA-46F1-A840-4F2A3D82823D}" type="pres">
      <dgm:prSet presAssocID="{FA474414-E1B6-4C6F-9983-14D1B9DB93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0A66C9-0E30-436C-B114-5AA6559DC850}" type="pres">
      <dgm:prSet presAssocID="{FA474414-E1B6-4C6F-9983-14D1B9DB93C4}" presName="tSp" presStyleCnt="0"/>
      <dgm:spPr/>
      <dgm:t>
        <a:bodyPr/>
        <a:lstStyle/>
        <a:p>
          <a:endParaRPr lang="ru-RU"/>
        </a:p>
      </dgm:t>
    </dgm:pt>
    <dgm:pt modelId="{D30E92FC-6007-42D7-B3C1-EF37948019A9}" type="pres">
      <dgm:prSet presAssocID="{FA474414-E1B6-4C6F-9983-14D1B9DB93C4}" presName="bSp" presStyleCnt="0"/>
      <dgm:spPr/>
      <dgm:t>
        <a:bodyPr/>
        <a:lstStyle/>
        <a:p>
          <a:endParaRPr lang="ru-RU"/>
        </a:p>
      </dgm:t>
    </dgm:pt>
    <dgm:pt modelId="{2F52B12A-8F14-4089-9CF7-298A96083807}" type="pres">
      <dgm:prSet presAssocID="{FA474414-E1B6-4C6F-9983-14D1B9DB93C4}" presName="process" presStyleCnt="0"/>
      <dgm:spPr/>
      <dgm:t>
        <a:bodyPr/>
        <a:lstStyle/>
        <a:p>
          <a:endParaRPr lang="ru-RU"/>
        </a:p>
      </dgm:t>
    </dgm:pt>
    <dgm:pt modelId="{3D7089EA-C4C7-492E-84D3-DA8BB3285CE9}" type="pres">
      <dgm:prSet presAssocID="{5A668E0C-CD5E-4196-955F-16D02B7FAD71}" presName="composite1" presStyleCnt="0"/>
      <dgm:spPr/>
      <dgm:t>
        <a:bodyPr/>
        <a:lstStyle/>
        <a:p>
          <a:endParaRPr lang="ru-RU"/>
        </a:p>
      </dgm:t>
    </dgm:pt>
    <dgm:pt modelId="{C537C3A7-F428-436D-B965-E64495050B5D}" type="pres">
      <dgm:prSet presAssocID="{5A668E0C-CD5E-4196-955F-16D02B7FAD71}" presName="dummyNode1" presStyleLbl="node1" presStyleIdx="0" presStyleCnt="4"/>
      <dgm:spPr/>
      <dgm:t>
        <a:bodyPr/>
        <a:lstStyle/>
        <a:p>
          <a:endParaRPr lang="ru-RU"/>
        </a:p>
      </dgm:t>
    </dgm:pt>
    <dgm:pt modelId="{10087330-E7DD-42FF-926D-10C9CD25FB6E}" type="pres">
      <dgm:prSet presAssocID="{5A668E0C-CD5E-4196-955F-16D02B7FAD71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597D3-4F62-43B0-B469-6C7BD6CDE0A3}" type="pres">
      <dgm:prSet presAssocID="{5A668E0C-CD5E-4196-955F-16D02B7FAD71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4B8A6-B84A-491D-9108-183853386D92}" type="pres">
      <dgm:prSet presAssocID="{5A668E0C-CD5E-4196-955F-16D02B7FAD71}" presName="parentNode1" presStyleLbl="node1" presStyleIdx="0" presStyleCnt="4" custScaleY="2771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FE6E3-0D7C-4721-90B8-BA4A7F51FDBD}" type="pres">
      <dgm:prSet presAssocID="{5A668E0C-CD5E-4196-955F-16D02B7FAD71}" presName="connSite1" presStyleCnt="0"/>
      <dgm:spPr/>
      <dgm:t>
        <a:bodyPr/>
        <a:lstStyle/>
        <a:p>
          <a:endParaRPr lang="ru-RU"/>
        </a:p>
      </dgm:t>
    </dgm:pt>
    <dgm:pt modelId="{87B9710F-4685-46CD-B92A-D75CAC4E7A95}" type="pres">
      <dgm:prSet presAssocID="{85AA8590-8C59-47D3-9768-6D5CECD68298}" presName="Name9" presStyleLbl="sibTrans2D1" presStyleIdx="0" presStyleCnt="3"/>
      <dgm:spPr/>
      <dgm:t>
        <a:bodyPr/>
        <a:lstStyle/>
        <a:p>
          <a:endParaRPr lang="ru-RU"/>
        </a:p>
      </dgm:t>
    </dgm:pt>
    <dgm:pt modelId="{8F4EB70C-E7EE-4239-8504-BC7E9F83D7D1}" type="pres">
      <dgm:prSet presAssocID="{5FAB8BD4-EB2F-4F3A-94A4-2F78E94F836C}" presName="composite2" presStyleCnt="0"/>
      <dgm:spPr/>
      <dgm:t>
        <a:bodyPr/>
        <a:lstStyle/>
        <a:p>
          <a:endParaRPr lang="ru-RU"/>
        </a:p>
      </dgm:t>
    </dgm:pt>
    <dgm:pt modelId="{18CFF688-C541-4193-A9D4-B3CC0D5CEC9F}" type="pres">
      <dgm:prSet presAssocID="{5FAB8BD4-EB2F-4F3A-94A4-2F78E94F836C}" presName="dummyNode2" presStyleLbl="node1" presStyleIdx="0" presStyleCnt="4"/>
      <dgm:spPr/>
      <dgm:t>
        <a:bodyPr/>
        <a:lstStyle/>
        <a:p>
          <a:endParaRPr lang="ru-RU"/>
        </a:p>
      </dgm:t>
    </dgm:pt>
    <dgm:pt modelId="{9BE76E1A-F79E-4279-9D0E-3B370D8B8C9C}" type="pres">
      <dgm:prSet presAssocID="{5FAB8BD4-EB2F-4F3A-94A4-2F78E94F836C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4679F-97A8-43D2-B120-22188B9572DE}" type="pres">
      <dgm:prSet presAssocID="{5FAB8BD4-EB2F-4F3A-94A4-2F78E94F836C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9DC10-C072-4F6D-907B-446A4C33BFC1}" type="pres">
      <dgm:prSet presAssocID="{5FAB8BD4-EB2F-4F3A-94A4-2F78E94F836C}" presName="parentNode2" presStyleLbl="node1" presStyleIdx="1" presStyleCnt="4" custScaleY="2875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B0A93-F289-4FB0-85E4-76E2FB5A4F83}" type="pres">
      <dgm:prSet presAssocID="{5FAB8BD4-EB2F-4F3A-94A4-2F78E94F836C}" presName="connSite2" presStyleCnt="0"/>
      <dgm:spPr/>
      <dgm:t>
        <a:bodyPr/>
        <a:lstStyle/>
        <a:p>
          <a:endParaRPr lang="ru-RU"/>
        </a:p>
      </dgm:t>
    </dgm:pt>
    <dgm:pt modelId="{D6AB9AAC-766F-44D5-9BC3-C22C936D58A5}" type="pres">
      <dgm:prSet presAssocID="{798692FC-5044-47FC-99CB-7AD577763ABF}" presName="Name18" presStyleLbl="sibTrans2D1" presStyleIdx="1" presStyleCnt="3"/>
      <dgm:spPr/>
      <dgm:t>
        <a:bodyPr/>
        <a:lstStyle/>
        <a:p>
          <a:endParaRPr lang="ru-RU"/>
        </a:p>
      </dgm:t>
    </dgm:pt>
    <dgm:pt modelId="{F92824D9-243B-4289-8D6E-28E0BF525B4C}" type="pres">
      <dgm:prSet presAssocID="{521A6F94-7914-4184-A805-69502DCB11BB}" presName="composite1" presStyleCnt="0"/>
      <dgm:spPr/>
      <dgm:t>
        <a:bodyPr/>
        <a:lstStyle/>
        <a:p>
          <a:endParaRPr lang="ru-RU"/>
        </a:p>
      </dgm:t>
    </dgm:pt>
    <dgm:pt modelId="{57FC4E36-4940-46D1-ACA3-269A2A899A3B}" type="pres">
      <dgm:prSet presAssocID="{521A6F94-7914-4184-A805-69502DCB11BB}" presName="dummyNode1" presStyleLbl="node1" presStyleIdx="1" presStyleCnt="4"/>
      <dgm:spPr/>
      <dgm:t>
        <a:bodyPr/>
        <a:lstStyle/>
        <a:p>
          <a:endParaRPr lang="ru-RU"/>
        </a:p>
      </dgm:t>
    </dgm:pt>
    <dgm:pt modelId="{21D1A9CB-8C59-4145-B24F-5984AD302633}" type="pres">
      <dgm:prSet presAssocID="{521A6F94-7914-4184-A805-69502DCB11BB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722DE-29D6-432D-B29F-CC4DB002D1BC}" type="pres">
      <dgm:prSet presAssocID="{521A6F94-7914-4184-A805-69502DCB11BB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D656F-A93E-4C22-975B-F17B90E461F7}" type="pres">
      <dgm:prSet presAssocID="{521A6F94-7914-4184-A805-69502DCB11BB}" presName="parentNode1" presStyleLbl="node1" presStyleIdx="2" presStyleCnt="4" custScaleY="3004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C4590-9A5C-4DDD-8243-CFAF88DDCA3E}" type="pres">
      <dgm:prSet presAssocID="{521A6F94-7914-4184-A805-69502DCB11BB}" presName="connSite1" presStyleCnt="0"/>
      <dgm:spPr/>
      <dgm:t>
        <a:bodyPr/>
        <a:lstStyle/>
        <a:p>
          <a:endParaRPr lang="ru-RU"/>
        </a:p>
      </dgm:t>
    </dgm:pt>
    <dgm:pt modelId="{3993006E-280B-488D-BDAB-F27A48AB85D4}" type="pres">
      <dgm:prSet presAssocID="{CE89C96B-B7C0-4CD8-ABBC-FA11F54EEF61}" presName="Name9" presStyleLbl="sibTrans2D1" presStyleIdx="2" presStyleCnt="3"/>
      <dgm:spPr/>
      <dgm:t>
        <a:bodyPr/>
        <a:lstStyle/>
        <a:p>
          <a:endParaRPr lang="ru-RU"/>
        </a:p>
      </dgm:t>
    </dgm:pt>
    <dgm:pt modelId="{E5C1A9FC-F3BE-4ECF-9FB5-F711AF0100F9}" type="pres">
      <dgm:prSet presAssocID="{2997EDA5-4F57-44E2-A411-DE57B55407AE}" presName="composite2" presStyleCnt="0"/>
      <dgm:spPr/>
      <dgm:t>
        <a:bodyPr/>
        <a:lstStyle/>
        <a:p>
          <a:endParaRPr lang="ru-RU"/>
        </a:p>
      </dgm:t>
    </dgm:pt>
    <dgm:pt modelId="{C698099D-7337-4AE7-8732-0E9AFF0101FB}" type="pres">
      <dgm:prSet presAssocID="{2997EDA5-4F57-44E2-A411-DE57B55407AE}" presName="dummyNode2" presStyleLbl="node1" presStyleIdx="2" presStyleCnt="4"/>
      <dgm:spPr/>
      <dgm:t>
        <a:bodyPr/>
        <a:lstStyle/>
        <a:p>
          <a:endParaRPr lang="ru-RU"/>
        </a:p>
      </dgm:t>
    </dgm:pt>
    <dgm:pt modelId="{1375644B-B7AA-4AB1-9272-21A7A1016BDB}" type="pres">
      <dgm:prSet presAssocID="{2997EDA5-4F57-44E2-A411-DE57B55407AE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59424-48EA-478E-BE0C-3C00257BF895}" type="pres">
      <dgm:prSet presAssocID="{2997EDA5-4F57-44E2-A411-DE57B55407AE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6E79D-148A-4CCE-BC67-0D9F4C32E30C}" type="pres">
      <dgm:prSet presAssocID="{2997EDA5-4F57-44E2-A411-DE57B55407AE}" presName="parentNode2" presStyleLbl="node1" presStyleIdx="3" presStyleCnt="4" custScaleY="2823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447BC-8C00-4496-B12F-3211DDCDD865}" type="pres">
      <dgm:prSet presAssocID="{2997EDA5-4F57-44E2-A411-DE57B55407AE}" presName="connSite2" presStyleCnt="0"/>
      <dgm:spPr/>
      <dgm:t>
        <a:bodyPr/>
        <a:lstStyle/>
        <a:p>
          <a:endParaRPr lang="ru-RU"/>
        </a:p>
      </dgm:t>
    </dgm:pt>
  </dgm:ptLst>
  <dgm:cxnLst>
    <dgm:cxn modelId="{3DAB097C-4CD1-4F8A-9224-505FCA6055A0}" type="presOf" srcId="{5A668E0C-CD5E-4196-955F-16D02B7FAD71}" destId="{FC54B8A6-B84A-491D-9108-183853386D92}" srcOrd="0" destOrd="0" presId="urn:microsoft.com/office/officeart/2005/8/layout/hProcess4"/>
    <dgm:cxn modelId="{89B8DF22-BA53-4F37-BE7E-E6C5255C1BCC}" type="presOf" srcId="{2997EDA5-4F57-44E2-A411-DE57B55407AE}" destId="{0F76E79D-148A-4CCE-BC67-0D9F4C32E30C}" srcOrd="0" destOrd="0" presId="urn:microsoft.com/office/officeart/2005/8/layout/hProcess4"/>
    <dgm:cxn modelId="{71B47148-49B6-4E20-9D0E-485B7E5F0069}" srcId="{FA474414-E1B6-4C6F-9983-14D1B9DB93C4}" destId="{521A6F94-7914-4184-A805-69502DCB11BB}" srcOrd="2" destOrd="0" parTransId="{9193439F-7202-4C5D-BA79-24FBB0F16CDA}" sibTransId="{CE89C96B-B7C0-4CD8-ABBC-FA11F54EEF61}"/>
    <dgm:cxn modelId="{C4A9659E-FD13-456E-8549-B3098240422E}" srcId="{FA474414-E1B6-4C6F-9983-14D1B9DB93C4}" destId="{2997EDA5-4F57-44E2-A411-DE57B55407AE}" srcOrd="3" destOrd="0" parTransId="{1683E608-2ECD-49B3-98D7-3FB232D99B16}" sibTransId="{D597B5A9-59DA-4C09-A385-A911F3A4692D}"/>
    <dgm:cxn modelId="{A854EEFC-D3CF-4355-9E4E-34CA822D944F}" type="presOf" srcId="{5FAB8BD4-EB2F-4F3A-94A4-2F78E94F836C}" destId="{D769DC10-C072-4F6D-907B-446A4C33BFC1}" srcOrd="0" destOrd="0" presId="urn:microsoft.com/office/officeart/2005/8/layout/hProcess4"/>
    <dgm:cxn modelId="{422F9DF1-F51B-4A89-B554-AD4019DD5297}" type="presOf" srcId="{CE89C96B-B7C0-4CD8-ABBC-FA11F54EEF61}" destId="{3993006E-280B-488D-BDAB-F27A48AB85D4}" srcOrd="0" destOrd="0" presId="urn:microsoft.com/office/officeart/2005/8/layout/hProcess4"/>
    <dgm:cxn modelId="{146A3D89-F62A-4506-AA2A-8496F8926F36}" srcId="{FA474414-E1B6-4C6F-9983-14D1B9DB93C4}" destId="{5FAB8BD4-EB2F-4F3A-94A4-2F78E94F836C}" srcOrd="1" destOrd="0" parTransId="{FEC02520-DA63-4191-B82B-CF2D5BBCEA17}" sibTransId="{798692FC-5044-47FC-99CB-7AD577763ABF}"/>
    <dgm:cxn modelId="{B7283083-F1F5-488C-AE07-20762D6E737C}" type="presOf" srcId="{521A6F94-7914-4184-A805-69502DCB11BB}" destId="{48ED656F-A93E-4C22-975B-F17B90E461F7}" srcOrd="0" destOrd="0" presId="urn:microsoft.com/office/officeart/2005/8/layout/hProcess4"/>
    <dgm:cxn modelId="{1F7FE45A-5847-47EC-AAF6-D328E17CEFE6}" type="presOf" srcId="{85AA8590-8C59-47D3-9768-6D5CECD68298}" destId="{87B9710F-4685-46CD-B92A-D75CAC4E7A95}" srcOrd="0" destOrd="0" presId="urn:microsoft.com/office/officeart/2005/8/layout/hProcess4"/>
    <dgm:cxn modelId="{2BC57A7D-5A72-4D49-96B2-EC40D406E920}" type="presOf" srcId="{FA474414-E1B6-4C6F-9983-14D1B9DB93C4}" destId="{FC348F01-97DA-46F1-A840-4F2A3D82823D}" srcOrd="0" destOrd="0" presId="urn:microsoft.com/office/officeart/2005/8/layout/hProcess4"/>
    <dgm:cxn modelId="{91B14D7E-E2DD-4AAF-B531-0D299A4E6A4A}" type="presOf" srcId="{798692FC-5044-47FC-99CB-7AD577763ABF}" destId="{D6AB9AAC-766F-44D5-9BC3-C22C936D58A5}" srcOrd="0" destOrd="0" presId="urn:microsoft.com/office/officeart/2005/8/layout/hProcess4"/>
    <dgm:cxn modelId="{C75CCDFF-F645-4DDD-81DE-57B57DB527F6}" srcId="{FA474414-E1B6-4C6F-9983-14D1B9DB93C4}" destId="{5A668E0C-CD5E-4196-955F-16D02B7FAD71}" srcOrd="0" destOrd="0" parTransId="{D35EDFEA-C068-4165-9B57-96A13144094C}" sibTransId="{85AA8590-8C59-47D3-9768-6D5CECD68298}"/>
    <dgm:cxn modelId="{58E882E1-85B5-4D18-BEFA-02201043E4CF}" type="presParOf" srcId="{FC348F01-97DA-46F1-A840-4F2A3D82823D}" destId="{950A66C9-0E30-436C-B114-5AA6559DC850}" srcOrd="0" destOrd="0" presId="urn:microsoft.com/office/officeart/2005/8/layout/hProcess4"/>
    <dgm:cxn modelId="{93ECA9D4-9260-45B5-88DF-A5710BD9FDBD}" type="presParOf" srcId="{FC348F01-97DA-46F1-A840-4F2A3D82823D}" destId="{D30E92FC-6007-42D7-B3C1-EF37948019A9}" srcOrd="1" destOrd="0" presId="urn:microsoft.com/office/officeart/2005/8/layout/hProcess4"/>
    <dgm:cxn modelId="{6177FC52-F678-47C8-A5CF-31926E59FCE1}" type="presParOf" srcId="{FC348F01-97DA-46F1-A840-4F2A3D82823D}" destId="{2F52B12A-8F14-4089-9CF7-298A96083807}" srcOrd="2" destOrd="0" presId="urn:microsoft.com/office/officeart/2005/8/layout/hProcess4"/>
    <dgm:cxn modelId="{23489D3B-35D9-4F95-9420-FAE9B1DBD6F1}" type="presParOf" srcId="{2F52B12A-8F14-4089-9CF7-298A96083807}" destId="{3D7089EA-C4C7-492E-84D3-DA8BB3285CE9}" srcOrd="0" destOrd="0" presId="urn:microsoft.com/office/officeart/2005/8/layout/hProcess4"/>
    <dgm:cxn modelId="{C8BC5190-9D0A-4D86-B2D4-120FAAD35053}" type="presParOf" srcId="{3D7089EA-C4C7-492E-84D3-DA8BB3285CE9}" destId="{C537C3A7-F428-436D-B965-E64495050B5D}" srcOrd="0" destOrd="0" presId="urn:microsoft.com/office/officeart/2005/8/layout/hProcess4"/>
    <dgm:cxn modelId="{8F29576C-67ED-4D17-9081-E4FDF64BA359}" type="presParOf" srcId="{3D7089EA-C4C7-492E-84D3-DA8BB3285CE9}" destId="{10087330-E7DD-42FF-926D-10C9CD25FB6E}" srcOrd="1" destOrd="0" presId="urn:microsoft.com/office/officeart/2005/8/layout/hProcess4"/>
    <dgm:cxn modelId="{5A9CA4E6-8984-42A2-9E85-573BA32C2677}" type="presParOf" srcId="{3D7089EA-C4C7-492E-84D3-DA8BB3285CE9}" destId="{63A597D3-4F62-43B0-B469-6C7BD6CDE0A3}" srcOrd="2" destOrd="0" presId="urn:microsoft.com/office/officeart/2005/8/layout/hProcess4"/>
    <dgm:cxn modelId="{1B82E766-AE6E-48A5-AC70-B52CFEEC4E95}" type="presParOf" srcId="{3D7089EA-C4C7-492E-84D3-DA8BB3285CE9}" destId="{FC54B8A6-B84A-491D-9108-183853386D92}" srcOrd="3" destOrd="0" presId="urn:microsoft.com/office/officeart/2005/8/layout/hProcess4"/>
    <dgm:cxn modelId="{6AA72C68-1CEC-40A9-BFAE-6452EEA7EC64}" type="presParOf" srcId="{3D7089EA-C4C7-492E-84D3-DA8BB3285CE9}" destId="{95AFE6E3-0D7C-4721-90B8-BA4A7F51FDBD}" srcOrd="4" destOrd="0" presId="urn:microsoft.com/office/officeart/2005/8/layout/hProcess4"/>
    <dgm:cxn modelId="{A06CCD40-1148-463D-92A8-3AB2143F9772}" type="presParOf" srcId="{2F52B12A-8F14-4089-9CF7-298A96083807}" destId="{87B9710F-4685-46CD-B92A-D75CAC4E7A95}" srcOrd="1" destOrd="0" presId="urn:microsoft.com/office/officeart/2005/8/layout/hProcess4"/>
    <dgm:cxn modelId="{09596C77-D669-46CB-AB9C-64DA8A4E8B16}" type="presParOf" srcId="{2F52B12A-8F14-4089-9CF7-298A96083807}" destId="{8F4EB70C-E7EE-4239-8504-BC7E9F83D7D1}" srcOrd="2" destOrd="0" presId="urn:microsoft.com/office/officeart/2005/8/layout/hProcess4"/>
    <dgm:cxn modelId="{81F86B48-004C-4715-AA4A-89D4B3405C1F}" type="presParOf" srcId="{8F4EB70C-E7EE-4239-8504-BC7E9F83D7D1}" destId="{18CFF688-C541-4193-A9D4-B3CC0D5CEC9F}" srcOrd="0" destOrd="0" presId="urn:microsoft.com/office/officeart/2005/8/layout/hProcess4"/>
    <dgm:cxn modelId="{B8222A98-8D27-412E-97D0-6124F20743B8}" type="presParOf" srcId="{8F4EB70C-E7EE-4239-8504-BC7E9F83D7D1}" destId="{9BE76E1A-F79E-4279-9D0E-3B370D8B8C9C}" srcOrd="1" destOrd="0" presId="urn:microsoft.com/office/officeart/2005/8/layout/hProcess4"/>
    <dgm:cxn modelId="{A8FC62E6-9A9C-4399-A362-DA64D83FE37C}" type="presParOf" srcId="{8F4EB70C-E7EE-4239-8504-BC7E9F83D7D1}" destId="{0474679F-97A8-43D2-B120-22188B9572DE}" srcOrd="2" destOrd="0" presId="urn:microsoft.com/office/officeart/2005/8/layout/hProcess4"/>
    <dgm:cxn modelId="{574D336D-F3DE-4671-AB06-1AAEA3CB2EB5}" type="presParOf" srcId="{8F4EB70C-E7EE-4239-8504-BC7E9F83D7D1}" destId="{D769DC10-C072-4F6D-907B-446A4C33BFC1}" srcOrd="3" destOrd="0" presId="urn:microsoft.com/office/officeart/2005/8/layout/hProcess4"/>
    <dgm:cxn modelId="{DF24E2E8-8141-4D20-B8E5-147AF676990E}" type="presParOf" srcId="{8F4EB70C-E7EE-4239-8504-BC7E9F83D7D1}" destId="{0EBB0A93-F289-4FB0-85E4-76E2FB5A4F83}" srcOrd="4" destOrd="0" presId="urn:microsoft.com/office/officeart/2005/8/layout/hProcess4"/>
    <dgm:cxn modelId="{FA1BDD79-B8E4-49FC-A70D-99FEAF50BF41}" type="presParOf" srcId="{2F52B12A-8F14-4089-9CF7-298A96083807}" destId="{D6AB9AAC-766F-44D5-9BC3-C22C936D58A5}" srcOrd="3" destOrd="0" presId="urn:microsoft.com/office/officeart/2005/8/layout/hProcess4"/>
    <dgm:cxn modelId="{06756D4C-968E-4219-9E27-EAB06525AF52}" type="presParOf" srcId="{2F52B12A-8F14-4089-9CF7-298A96083807}" destId="{F92824D9-243B-4289-8D6E-28E0BF525B4C}" srcOrd="4" destOrd="0" presId="urn:microsoft.com/office/officeart/2005/8/layout/hProcess4"/>
    <dgm:cxn modelId="{BBFB63C5-F952-47FA-A8F3-02F2AAA111A8}" type="presParOf" srcId="{F92824D9-243B-4289-8D6E-28E0BF525B4C}" destId="{57FC4E36-4940-46D1-ACA3-269A2A899A3B}" srcOrd="0" destOrd="0" presId="urn:microsoft.com/office/officeart/2005/8/layout/hProcess4"/>
    <dgm:cxn modelId="{AF21C3CA-8E96-4C80-BF7E-56995B78E025}" type="presParOf" srcId="{F92824D9-243B-4289-8D6E-28E0BF525B4C}" destId="{21D1A9CB-8C59-4145-B24F-5984AD302633}" srcOrd="1" destOrd="0" presId="urn:microsoft.com/office/officeart/2005/8/layout/hProcess4"/>
    <dgm:cxn modelId="{FEDEA953-78CF-441B-A9D2-CC228487D0C4}" type="presParOf" srcId="{F92824D9-243B-4289-8D6E-28E0BF525B4C}" destId="{B5A722DE-29D6-432D-B29F-CC4DB002D1BC}" srcOrd="2" destOrd="0" presId="urn:microsoft.com/office/officeart/2005/8/layout/hProcess4"/>
    <dgm:cxn modelId="{5EC7A105-447C-4CB4-A4BE-F8AB90FF865E}" type="presParOf" srcId="{F92824D9-243B-4289-8D6E-28E0BF525B4C}" destId="{48ED656F-A93E-4C22-975B-F17B90E461F7}" srcOrd="3" destOrd="0" presId="urn:microsoft.com/office/officeart/2005/8/layout/hProcess4"/>
    <dgm:cxn modelId="{1FD800D1-0289-44FB-9A21-1715CD92F681}" type="presParOf" srcId="{F92824D9-243B-4289-8D6E-28E0BF525B4C}" destId="{2F9C4590-9A5C-4DDD-8243-CFAF88DDCA3E}" srcOrd="4" destOrd="0" presId="urn:microsoft.com/office/officeart/2005/8/layout/hProcess4"/>
    <dgm:cxn modelId="{84ACEE1F-2822-4B38-8C02-BFA93BC81379}" type="presParOf" srcId="{2F52B12A-8F14-4089-9CF7-298A96083807}" destId="{3993006E-280B-488D-BDAB-F27A48AB85D4}" srcOrd="5" destOrd="0" presId="urn:microsoft.com/office/officeart/2005/8/layout/hProcess4"/>
    <dgm:cxn modelId="{B8917634-4BC0-4B44-9882-1C94D4FF153B}" type="presParOf" srcId="{2F52B12A-8F14-4089-9CF7-298A96083807}" destId="{E5C1A9FC-F3BE-4ECF-9FB5-F711AF0100F9}" srcOrd="6" destOrd="0" presId="urn:microsoft.com/office/officeart/2005/8/layout/hProcess4"/>
    <dgm:cxn modelId="{94483FF3-1B27-4309-880C-960A44044DD8}" type="presParOf" srcId="{E5C1A9FC-F3BE-4ECF-9FB5-F711AF0100F9}" destId="{C698099D-7337-4AE7-8732-0E9AFF0101FB}" srcOrd="0" destOrd="0" presId="urn:microsoft.com/office/officeart/2005/8/layout/hProcess4"/>
    <dgm:cxn modelId="{00DE8EEA-22D9-42D9-A267-F3D07256E1C7}" type="presParOf" srcId="{E5C1A9FC-F3BE-4ECF-9FB5-F711AF0100F9}" destId="{1375644B-B7AA-4AB1-9272-21A7A1016BDB}" srcOrd="1" destOrd="0" presId="urn:microsoft.com/office/officeart/2005/8/layout/hProcess4"/>
    <dgm:cxn modelId="{03CF6E44-4B00-4366-9513-C3B0A7D46A12}" type="presParOf" srcId="{E5C1A9FC-F3BE-4ECF-9FB5-F711AF0100F9}" destId="{D1B59424-48EA-478E-BE0C-3C00257BF895}" srcOrd="2" destOrd="0" presId="urn:microsoft.com/office/officeart/2005/8/layout/hProcess4"/>
    <dgm:cxn modelId="{6BE3E15D-3440-4712-B96C-473DD2F66FB5}" type="presParOf" srcId="{E5C1A9FC-F3BE-4ECF-9FB5-F711AF0100F9}" destId="{0F76E79D-148A-4CCE-BC67-0D9F4C32E30C}" srcOrd="3" destOrd="0" presId="urn:microsoft.com/office/officeart/2005/8/layout/hProcess4"/>
    <dgm:cxn modelId="{F163C8B6-2765-4744-BF26-84BC0ACB0DA9}" type="presParOf" srcId="{E5C1A9FC-F3BE-4ECF-9FB5-F711AF0100F9}" destId="{885447BC-8C00-4496-B12F-3211DDCDD86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E14EF5-098F-48D3-AAC8-2DCF8A32477C}" type="doc">
      <dgm:prSet loTypeId="urn:microsoft.com/office/officeart/2005/8/layout/hList7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752EE30-21F9-4AAE-AFF1-75113193339B}">
      <dgm:prSet phldrT="[Текст]"/>
      <dgm:spPr/>
      <dgm:t>
        <a:bodyPr/>
        <a:lstStyle/>
        <a:p>
          <a:endParaRPr lang="ru-RU" sz="1700" dirty="0"/>
        </a:p>
      </dgm:t>
    </dgm:pt>
    <dgm:pt modelId="{6575907B-FFA8-4B2A-92F3-F8C9505AFE0F}" type="parTrans" cxnId="{1A12585D-9660-4352-B0E0-260897C8683C}">
      <dgm:prSet/>
      <dgm:spPr/>
      <dgm:t>
        <a:bodyPr/>
        <a:lstStyle/>
        <a:p>
          <a:endParaRPr lang="ru-RU"/>
        </a:p>
      </dgm:t>
    </dgm:pt>
    <dgm:pt modelId="{E45A47B4-E069-452F-9CBA-AF5B3A0937F0}" type="sibTrans" cxnId="{1A12585D-9660-4352-B0E0-260897C8683C}">
      <dgm:prSet/>
      <dgm:spPr/>
      <dgm:t>
        <a:bodyPr/>
        <a:lstStyle/>
        <a:p>
          <a:endParaRPr lang="ru-RU"/>
        </a:p>
      </dgm:t>
    </dgm:pt>
    <dgm:pt modelId="{1CC5FB3B-297D-4182-9A78-D7D8FB3F17AD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Возникновение дискуссий, диспутов по их инициативе.</a:t>
          </a:r>
          <a:endParaRPr lang="ru-RU" sz="1600" dirty="0"/>
        </a:p>
      </dgm:t>
    </dgm:pt>
    <dgm:pt modelId="{8D9DC41B-A6A9-4444-ACBA-662C2ABC003C}" type="parTrans" cxnId="{6003F585-3C2C-458C-8C07-79CED4630A61}">
      <dgm:prSet/>
      <dgm:spPr/>
      <dgm:t>
        <a:bodyPr/>
        <a:lstStyle/>
        <a:p>
          <a:endParaRPr lang="ru-RU"/>
        </a:p>
      </dgm:t>
    </dgm:pt>
    <dgm:pt modelId="{17F2D21C-424D-4240-A15A-638B18467276}" type="sibTrans" cxnId="{6003F585-3C2C-458C-8C07-79CED4630A61}">
      <dgm:prSet/>
      <dgm:spPr/>
      <dgm:t>
        <a:bodyPr/>
        <a:lstStyle/>
        <a:p>
          <a:endParaRPr lang="ru-RU"/>
        </a:p>
      </dgm:t>
    </dgm:pt>
    <dgm:pt modelId="{DAD08A45-000B-4CA3-BB18-E7B9F4BB3D73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Ответы на вопросы родителей ими самими; приведение примеров из собственного опыта.</a:t>
          </a:r>
          <a:endParaRPr lang="ru-RU" sz="1600" dirty="0"/>
        </a:p>
      </dgm:t>
    </dgm:pt>
    <dgm:pt modelId="{7FDE5998-E7FE-4FFF-B304-614B958A97B8}" type="parTrans" cxnId="{5B6338AA-BEEC-45E0-A2D2-176FD26FEA3D}">
      <dgm:prSet/>
      <dgm:spPr/>
      <dgm:t>
        <a:bodyPr/>
        <a:lstStyle/>
        <a:p>
          <a:endParaRPr lang="ru-RU"/>
        </a:p>
      </dgm:t>
    </dgm:pt>
    <dgm:pt modelId="{44ED83A3-773D-44E8-87A6-DD45112F0E8C}" type="sibTrans" cxnId="{5B6338AA-BEEC-45E0-A2D2-176FD26FEA3D}">
      <dgm:prSet/>
      <dgm:spPr/>
      <dgm:t>
        <a:bodyPr/>
        <a:lstStyle/>
        <a:p>
          <a:endParaRPr lang="ru-RU"/>
        </a:p>
      </dgm:t>
    </dgm:pt>
    <dgm:pt modelId="{52041213-F2C3-4723-AFE6-5DFEBEB886CD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Стремление взрослых к индивидуальным контактам с воспитателем.</a:t>
          </a:r>
          <a:endParaRPr lang="ru-RU" sz="1600" dirty="0"/>
        </a:p>
      </dgm:t>
    </dgm:pt>
    <dgm:pt modelId="{565A0C32-F3AB-44AE-BD17-3BAB1EBDDAC7}" type="parTrans" cxnId="{32261904-79B5-440D-B191-D93CEEA7C209}">
      <dgm:prSet/>
      <dgm:spPr/>
      <dgm:t>
        <a:bodyPr/>
        <a:lstStyle/>
        <a:p>
          <a:endParaRPr lang="ru-RU"/>
        </a:p>
      </dgm:t>
    </dgm:pt>
    <dgm:pt modelId="{A5441A49-0676-4B49-926D-216A4FECCA28}" type="sibTrans" cxnId="{32261904-79B5-440D-B191-D93CEEA7C209}">
      <dgm:prSet/>
      <dgm:spPr/>
      <dgm:t>
        <a:bodyPr/>
        <a:lstStyle/>
        <a:p>
          <a:endParaRPr lang="ru-RU"/>
        </a:p>
      </dgm:t>
    </dgm:pt>
    <dgm:pt modelId="{0BB5494A-60BA-47BB-A235-D3157E3B1D67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Размышление родителей о правильности использования тех или иных методов экономического воспитания.</a:t>
          </a:r>
          <a:endParaRPr lang="ru-RU" sz="1600" dirty="0"/>
        </a:p>
      </dgm:t>
    </dgm:pt>
    <dgm:pt modelId="{B379E320-0019-428C-AB27-24773993C9AA}" type="parTrans" cxnId="{0D6BB059-4E72-4E87-950C-CDFF1859D473}">
      <dgm:prSet/>
      <dgm:spPr/>
      <dgm:t>
        <a:bodyPr/>
        <a:lstStyle/>
        <a:p>
          <a:endParaRPr lang="ru-RU"/>
        </a:p>
      </dgm:t>
    </dgm:pt>
    <dgm:pt modelId="{83EC9099-2AD2-4D8C-91DC-78248A25FE02}" type="sibTrans" cxnId="{0D6BB059-4E72-4E87-950C-CDFF1859D473}">
      <dgm:prSet/>
      <dgm:spPr/>
      <dgm:t>
        <a:bodyPr/>
        <a:lstStyle/>
        <a:p>
          <a:endParaRPr lang="ru-RU"/>
        </a:p>
      </dgm:t>
    </dgm:pt>
    <dgm:pt modelId="{2190B63C-CEC3-4316-BE29-ADA557C39479}">
      <dgm:prSet phldrT="[Текст]" phldr="1"/>
      <dgm:spPr/>
      <dgm:t>
        <a:bodyPr/>
        <a:lstStyle/>
        <a:p>
          <a:endParaRPr lang="ru-RU" sz="1700" dirty="0"/>
        </a:p>
      </dgm:t>
    </dgm:pt>
    <dgm:pt modelId="{8E6DE899-557B-4C9A-81F2-50CF5F54B41B}" type="sibTrans" cxnId="{A22A16E1-3707-4FAC-94C9-CE0886F733DF}">
      <dgm:prSet/>
      <dgm:spPr/>
      <dgm:t>
        <a:bodyPr/>
        <a:lstStyle/>
        <a:p>
          <a:endParaRPr lang="ru-RU"/>
        </a:p>
      </dgm:t>
    </dgm:pt>
    <dgm:pt modelId="{4BE8A691-62D8-4052-8648-9A252E8B097A}" type="parTrans" cxnId="{A22A16E1-3707-4FAC-94C9-CE0886F733DF}">
      <dgm:prSet/>
      <dgm:spPr/>
      <dgm:t>
        <a:bodyPr/>
        <a:lstStyle/>
        <a:p>
          <a:endParaRPr lang="ru-RU"/>
        </a:p>
      </dgm:t>
    </dgm:pt>
    <dgm:pt modelId="{1A9264F8-61AF-4071-A4F1-5ABB6051B6B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Проявление у родителей интереса к содержанию образовательного процесса с детьми по экономическому воспитанию.</a:t>
          </a:r>
          <a:endParaRPr lang="ru-RU" sz="1600" dirty="0"/>
        </a:p>
      </dgm:t>
    </dgm:pt>
    <dgm:pt modelId="{377AD317-1446-4D5D-A797-820105E7B6E2}" type="sibTrans" cxnId="{168DDA5F-F5B6-4CF3-A95F-42C440BA134A}">
      <dgm:prSet/>
      <dgm:spPr/>
      <dgm:t>
        <a:bodyPr/>
        <a:lstStyle/>
        <a:p>
          <a:endParaRPr lang="ru-RU"/>
        </a:p>
      </dgm:t>
    </dgm:pt>
    <dgm:pt modelId="{03231468-14CA-41BB-80BB-FEFAC1D90C75}" type="parTrans" cxnId="{168DDA5F-F5B6-4CF3-A95F-42C440BA134A}">
      <dgm:prSet/>
      <dgm:spPr/>
      <dgm:t>
        <a:bodyPr/>
        <a:lstStyle/>
        <a:p>
          <a:endParaRPr lang="ru-RU"/>
        </a:p>
      </dgm:t>
    </dgm:pt>
    <dgm:pt modelId="{6849BCBD-6A49-4751-9513-C4725230CA53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Увеличение количества вопросов к педагогу, касающихся личности ребенка, его внутреннего мира.</a:t>
          </a:r>
          <a:endParaRPr lang="ru-RU" sz="1600" dirty="0"/>
        </a:p>
      </dgm:t>
    </dgm:pt>
    <dgm:pt modelId="{B24409E7-B9D8-447D-881C-AF21D18BB588}" type="sibTrans" cxnId="{F0A1F4F0-23E8-49EC-87EF-F0E5F0FB2127}">
      <dgm:prSet/>
      <dgm:spPr/>
      <dgm:t>
        <a:bodyPr/>
        <a:lstStyle/>
        <a:p>
          <a:endParaRPr lang="ru-RU"/>
        </a:p>
      </dgm:t>
    </dgm:pt>
    <dgm:pt modelId="{944A3487-0567-47C6-8418-2CD5D06589C5}" type="parTrans" cxnId="{F0A1F4F0-23E8-49EC-87EF-F0E5F0FB2127}">
      <dgm:prSet/>
      <dgm:spPr/>
      <dgm:t>
        <a:bodyPr/>
        <a:lstStyle/>
        <a:p>
          <a:endParaRPr lang="ru-RU"/>
        </a:p>
      </dgm:t>
    </dgm:pt>
    <dgm:pt modelId="{E9C8AA44-C227-4341-ADD9-4C0588BA48C6}" type="pres">
      <dgm:prSet presAssocID="{ACE14EF5-098F-48D3-AAC8-2DCF8A3247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FC9A1C-A6DC-4CCC-BD0B-E2CF6AD371B4}" type="pres">
      <dgm:prSet presAssocID="{ACE14EF5-098F-48D3-AAC8-2DCF8A32477C}" presName="fgShape" presStyleLbl="fgShp" presStyleIdx="0" presStyleCnt="1" custScaleY="56335" custLinFactNeighborX="288" custLinFactNeighborY="3997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8EA42A0-1270-4501-992D-E147EF3BCFE0}" type="pres">
      <dgm:prSet presAssocID="{ACE14EF5-098F-48D3-AAC8-2DCF8A32477C}" presName="linComp" presStyleCnt="0"/>
      <dgm:spPr/>
    </dgm:pt>
    <dgm:pt modelId="{4C159E77-0D44-4D0B-95C6-EEF52A277C06}" type="pres">
      <dgm:prSet presAssocID="{2752EE30-21F9-4AAE-AFF1-75113193339B}" presName="compNode" presStyleCnt="0"/>
      <dgm:spPr/>
    </dgm:pt>
    <dgm:pt modelId="{CC69D28A-BFEB-40E8-ACA8-9C4A6632BA37}" type="pres">
      <dgm:prSet presAssocID="{2752EE30-21F9-4AAE-AFF1-75113193339B}" presName="bkgdShape" presStyleLbl="node1" presStyleIdx="0" presStyleCnt="2"/>
      <dgm:spPr/>
      <dgm:t>
        <a:bodyPr/>
        <a:lstStyle/>
        <a:p>
          <a:endParaRPr lang="ru-RU"/>
        </a:p>
      </dgm:t>
    </dgm:pt>
    <dgm:pt modelId="{8D43A5E8-FD01-4FBC-A72D-75830FCD736C}" type="pres">
      <dgm:prSet presAssocID="{2752EE30-21F9-4AAE-AFF1-75113193339B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8213C-572D-4B8E-8AFD-C20D502189BA}" type="pres">
      <dgm:prSet presAssocID="{2752EE30-21F9-4AAE-AFF1-75113193339B}" presName="invisiNode" presStyleLbl="node1" presStyleIdx="0" presStyleCnt="2"/>
      <dgm:spPr/>
    </dgm:pt>
    <dgm:pt modelId="{D773291B-3735-4F6C-9E09-6F48B15E9017}" type="pres">
      <dgm:prSet presAssocID="{2752EE30-21F9-4AAE-AFF1-75113193339B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60B6629-3572-4436-ACEC-8F90EEE1B6AE}" type="pres">
      <dgm:prSet presAssocID="{E45A47B4-E069-452F-9CBA-AF5B3A0937F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8C56D3B-F2AE-4090-B514-B7DCA4C8E837}" type="pres">
      <dgm:prSet presAssocID="{2190B63C-CEC3-4316-BE29-ADA557C39479}" presName="compNode" presStyleCnt="0"/>
      <dgm:spPr/>
    </dgm:pt>
    <dgm:pt modelId="{DD787A35-DFC4-4E5C-8718-24C1B5A42700}" type="pres">
      <dgm:prSet presAssocID="{2190B63C-CEC3-4316-BE29-ADA557C39479}" presName="bkgdShape" presStyleLbl="node1" presStyleIdx="1" presStyleCnt="2"/>
      <dgm:spPr/>
      <dgm:t>
        <a:bodyPr/>
        <a:lstStyle/>
        <a:p>
          <a:endParaRPr lang="ru-RU"/>
        </a:p>
      </dgm:t>
    </dgm:pt>
    <dgm:pt modelId="{CE65DBB2-C383-4B38-A2A3-C4195F0C8170}" type="pres">
      <dgm:prSet presAssocID="{2190B63C-CEC3-4316-BE29-ADA557C39479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7A459-4A18-4788-9041-45339BD2D520}" type="pres">
      <dgm:prSet presAssocID="{2190B63C-CEC3-4316-BE29-ADA557C39479}" presName="invisiNode" presStyleLbl="node1" presStyleIdx="1" presStyleCnt="2"/>
      <dgm:spPr/>
    </dgm:pt>
    <dgm:pt modelId="{4345B775-67DF-447B-A8B4-E75E89A1D7BF}" type="pres">
      <dgm:prSet presAssocID="{2190B63C-CEC3-4316-BE29-ADA557C39479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FDF1022-7537-48A0-8E85-207C9733AC44}" type="presOf" srcId="{1A9264F8-61AF-4071-A4F1-5ABB6051B6B2}" destId="{CC69D28A-BFEB-40E8-ACA8-9C4A6632BA37}" srcOrd="0" destOrd="1" presId="urn:microsoft.com/office/officeart/2005/8/layout/hList7"/>
    <dgm:cxn modelId="{168DDA5F-F5B6-4CF3-A95F-42C440BA134A}" srcId="{2752EE30-21F9-4AAE-AFF1-75113193339B}" destId="{1A9264F8-61AF-4071-A4F1-5ABB6051B6B2}" srcOrd="0" destOrd="0" parTransId="{03231468-14CA-41BB-80BB-FEFAC1D90C75}" sibTransId="{377AD317-1446-4D5D-A797-820105E7B6E2}"/>
    <dgm:cxn modelId="{04603FD0-D099-463C-9CC9-FEFF5F96EFED}" type="presOf" srcId="{DAD08A45-000B-4CA3-BB18-E7B9F4BB3D73}" destId="{8D43A5E8-FD01-4FBC-A72D-75830FCD736C}" srcOrd="1" destOrd="3" presId="urn:microsoft.com/office/officeart/2005/8/layout/hList7"/>
    <dgm:cxn modelId="{6003F585-3C2C-458C-8C07-79CED4630A61}" srcId="{2752EE30-21F9-4AAE-AFF1-75113193339B}" destId="{1CC5FB3B-297D-4182-9A78-D7D8FB3F17AD}" srcOrd="1" destOrd="0" parTransId="{8D9DC41B-A6A9-4444-ACBA-662C2ABC003C}" sibTransId="{17F2D21C-424D-4240-A15A-638B18467276}"/>
    <dgm:cxn modelId="{8685B65C-1303-4D57-9895-CBE899C65B50}" type="presOf" srcId="{ACE14EF5-098F-48D3-AAC8-2DCF8A32477C}" destId="{E9C8AA44-C227-4341-ADD9-4C0588BA48C6}" srcOrd="0" destOrd="0" presId="urn:microsoft.com/office/officeart/2005/8/layout/hList7"/>
    <dgm:cxn modelId="{0CC45F9A-85B2-4E53-A402-DFBB3C2BA546}" type="presOf" srcId="{2752EE30-21F9-4AAE-AFF1-75113193339B}" destId="{CC69D28A-BFEB-40E8-ACA8-9C4A6632BA37}" srcOrd="0" destOrd="0" presId="urn:microsoft.com/office/officeart/2005/8/layout/hList7"/>
    <dgm:cxn modelId="{32261904-79B5-440D-B191-D93CEEA7C209}" srcId="{2190B63C-CEC3-4316-BE29-ADA557C39479}" destId="{52041213-F2C3-4723-AFE6-5DFEBEB886CD}" srcOrd="1" destOrd="0" parTransId="{565A0C32-F3AB-44AE-BD17-3BAB1EBDDAC7}" sibTransId="{A5441A49-0676-4B49-926D-216A4FECCA28}"/>
    <dgm:cxn modelId="{B41EF40B-2DE0-412D-9E96-EE49ECD9534F}" type="presOf" srcId="{52041213-F2C3-4723-AFE6-5DFEBEB886CD}" destId="{DD787A35-DFC4-4E5C-8718-24C1B5A42700}" srcOrd="0" destOrd="2" presId="urn:microsoft.com/office/officeart/2005/8/layout/hList7"/>
    <dgm:cxn modelId="{4A56812B-2F30-4216-A0DB-751C23BF4B7E}" type="presOf" srcId="{1CC5FB3B-297D-4182-9A78-D7D8FB3F17AD}" destId="{CC69D28A-BFEB-40E8-ACA8-9C4A6632BA37}" srcOrd="0" destOrd="2" presId="urn:microsoft.com/office/officeart/2005/8/layout/hList7"/>
    <dgm:cxn modelId="{80993F52-38C3-482F-8E4C-1068CE473788}" type="presOf" srcId="{2752EE30-21F9-4AAE-AFF1-75113193339B}" destId="{8D43A5E8-FD01-4FBC-A72D-75830FCD736C}" srcOrd="1" destOrd="0" presId="urn:microsoft.com/office/officeart/2005/8/layout/hList7"/>
    <dgm:cxn modelId="{0D6BB059-4E72-4E87-950C-CDFF1859D473}" srcId="{2190B63C-CEC3-4316-BE29-ADA557C39479}" destId="{0BB5494A-60BA-47BB-A235-D3157E3B1D67}" srcOrd="2" destOrd="0" parTransId="{B379E320-0019-428C-AB27-24773993C9AA}" sibTransId="{83EC9099-2AD2-4D8C-91DC-78248A25FE02}"/>
    <dgm:cxn modelId="{B54583F9-0161-4898-AD9A-6E4C8379D53C}" type="presOf" srcId="{6849BCBD-6A49-4751-9513-C4725230CA53}" destId="{CE65DBB2-C383-4B38-A2A3-C4195F0C8170}" srcOrd="1" destOrd="1" presId="urn:microsoft.com/office/officeart/2005/8/layout/hList7"/>
    <dgm:cxn modelId="{6547640D-0902-4269-8F02-E1A4CF6CBCC4}" type="presOf" srcId="{1A9264F8-61AF-4071-A4F1-5ABB6051B6B2}" destId="{8D43A5E8-FD01-4FBC-A72D-75830FCD736C}" srcOrd="1" destOrd="1" presId="urn:microsoft.com/office/officeart/2005/8/layout/hList7"/>
    <dgm:cxn modelId="{35D4E058-1AD9-4373-B605-37F8747A53CE}" type="presOf" srcId="{2190B63C-CEC3-4316-BE29-ADA557C39479}" destId="{DD787A35-DFC4-4E5C-8718-24C1B5A42700}" srcOrd="0" destOrd="0" presId="urn:microsoft.com/office/officeart/2005/8/layout/hList7"/>
    <dgm:cxn modelId="{7B296E49-AA2F-4057-8272-7CBED6ED1A7B}" type="presOf" srcId="{6849BCBD-6A49-4751-9513-C4725230CA53}" destId="{DD787A35-DFC4-4E5C-8718-24C1B5A42700}" srcOrd="0" destOrd="1" presId="urn:microsoft.com/office/officeart/2005/8/layout/hList7"/>
    <dgm:cxn modelId="{9B190F20-64F4-47C4-8450-A3AA0B4D0746}" type="presOf" srcId="{2190B63C-CEC3-4316-BE29-ADA557C39479}" destId="{CE65DBB2-C383-4B38-A2A3-C4195F0C8170}" srcOrd="1" destOrd="0" presId="urn:microsoft.com/office/officeart/2005/8/layout/hList7"/>
    <dgm:cxn modelId="{F0A1F4F0-23E8-49EC-87EF-F0E5F0FB2127}" srcId="{2190B63C-CEC3-4316-BE29-ADA557C39479}" destId="{6849BCBD-6A49-4751-9513-C4725230CA53}" srcOrd="0" destOrd="0" parTransId="{944A3487-0567-47C6-8418-2CD5D06589C5}" sibTransId="{B24409E7-B9D8-447D-881C-AF21D18BB588}"/>
    <dgm:cxn modelId="{315C84E3-4A1B-4A67-A717-CE204FBF8E2B}" type="presOf" srcId="{DAD08A45-000B-4CA3-BB18-E7B9F4BB3D73}" destId="{CC69D28A-BFEB-40E8-ACA8-9C4A6632BA37}" srcOrd="0" destOrd="3" presId="urn:microsoft.com/office/officeart/2005/8/layout/hList7"/>
    <dgm:cxn modelId="{247A55A9-382E-4274-89B9-3B76301AED1D}" type="presOf" srcId="{0BB5494A-60BA-47BB-A235-D3157E3B1D67}" destId="{CE65DBB2-C383-4B38-A2A3-C4195F0C8170}" srcOrd="1" destOrd="3" presId="urn:microsoft.com/office/officeart/2005/8/layout/hList7"/>
    <dgm:cxn modelId="{5B6338AA-BEEC-45E0-A2D2-176FD26FEA3D}" srcId="{2752EE30-21F9-4AAE-AFF1-75113193339B}" destId="{DAD08A45-000B-4CA3-BB18-E7B9F4BB3D73}" srcOrd="2" destOrd="0" parTransId="{7FDE5998-E7FE-4FFF-B304-614B958A97B8}" sibTransId="{44ED83A3-773D-44E8-87A6-DD45112F0E8C}"/>
    <dgm:cxn modelId="{4F8FEEBA-365F-4B43-B5CC-767077956897}" type="presOf" srcId="{1CC5FB3B-297D-4182-9A78-D7D8FB3F17AD}" destId="{8D43A5E8-FD01-4FBC-A72D-75830FCD736C}" srcOrd="1" destOrd="2" presId="urn:microsoft.com/office/officeart/2005/8/layout/hList7"/>
    <dgm:cxn modelId="{3277A171-BD3A-422F-8F10-85F614DE11B4}" type="presOf" srcId="{0BB5494A-60BA-47BB-A235-D3157E3B1D67}" destId="{DD787A35-DFC4-4E5C-8718-24C1B5A42700}" srcOrd="0" destOrd="3" presId="urn:microsoft.com/office/officeart/2005/8/layout/hList7"/>
    <dgm:cxn modelId="{1A12585D-9660-4352-B0E0-260897C8683C}" srcId="{ACE14EF5-098F-48D3-AAC8-2DCF8A32477C}" destId="{2752EE30-21F9-4AAE-AFF1-75113193339B}" srcOrd="0" destOrd="0" parTransId="{6575907B-FFA8-4B2A-92F3-F8C9505AFE0F}" sibTransId="{E45A47B4-E069-452F-9CBA-AF5B3A0937F0}"/>
    <dgm:cxn modelId="{AC65A7E6-320F-4A75-8DF3-510B4E49D34E}" type="presOf" srcId="{E45A47B4-E069-452F-9CBA-AF5B3A0937F0}" destId="{160B6629-3572-4436-ACEC-8F90EEE1B6AE}" srcOrd="0" destOrd="0" presId="urn:microsoft.com/office/officeart/2005/8/layout/hList7"/>
    <dgm:cxn modelId="{79288350-177A-4E50-A609-6D18F3EE6CFD}" type="presOf" srcId="{52041213-F2C3-4723-AFE6-5DFEBEB886CD}" destId="{CE65DBB2-C383-4B38-A2A3-C4195F0C8170}" srcOrd="1" destOrd="2" presId="urn:microsoft.com/office/officeart/2005/8/layout/hList7"/>
    <dgm:cxn modelId="{A22A16E1-3707-4FAC-94C9-CE0886F733DF}" srcId="{ACE14EF5-098F-48D3-AAC8-2DCF8A32477C}" destId="{2190B63C-CEC3-4316-BE29-ADA557C39479}" srcOrd="1" destOrd="0" parTransId="{4BE8A691-62D8-4052-8648-9A252E8B097A}" sibTransId="{8E6DE899-557B-4C9A-81F2-50CF5F54B41B}"/>
    <dgm:cxn modelId="{1D33B53B-CF64-49D3-8C4F-6816A25260C3}" type="presParOf" srcId="{E9C8AA44-C227-4341-ADD9-4C0588BA48C6}" destId="{D2FC9A1C-A6DC-4CCC-BD0B-E2CF6AD371B4}" srcOrd="0" destOrd="0" presId="urn:microsoft.com/office/officeart/2005/8/layout/hList7"/>
    <dgm:cxn modelId="{3CC1EBA2-5CA2-4189-BC8D-236934C990E7}" type="presParOf" srcId="{E9C8AA44-C227-4341-ADD9-4C0588BA48C6}" destId="{58EA42A0-1270-4501-992D-E147EF3BCFE0}" srcOrd="1" destOrd="0" presId="urn:microsoft.com/office/officeart/2005/8/layout/hList7"/>
    <dgm:cxn modelId="{C4030E85-E141-409A-8CD5-E843027AA256}" type="presParOf" srcId="{58EA42A0-1270-4501-992D-E147EF3BCFE0}" destId="{4C159E77-0D44-4D0B-95C6-EEF52A277C06}" srcOrd="0" destOrd="0" presId="urn:microsoft.com/office/officeart/2005/8/layout/hList7"/>
    <dgm:cxn modelId="{3FA589CE-8B94-47E7-BF23-FF25D6877349}" type="presParOf" srcId="{4C159E77-0D44-4D0B-95C6-EEF52A277C06}" destId="{CC69D28A-BFEB-40E8-ACA8-9C4A6632BA37}" srcOrd="0" destOrd="0" presId="urn:microsoft.com/office/officeart/2005/8/layout/hList7"/>
    <dgm:cxn modelId="{0395909E-61B4-476D-A6A6-63A6B402B616}" type="presParOf" srcId="{4C159E77-0D44-4D0B-95C6-EEF52A277C06}" destId="{8D43A5E8-FD01-4FBC-A72D-75830FCD736C}" srcOrd="1" destOrd="0" presId="urn:microsoft.com/office/officeart/2005/8/layout/hList7"/>
    <dgm:cxn modelId="{F74619E2-8437-4DA5-8A5B-CBA0AA8FCB21}" type="presParOf" srcId="{4C159E77-0D44-4D0B-95C6-EEF52A277C06}" destId="{E668213C-572D-4B8E-8AFD-C20D502189BA}" srcOrd="2" destOrd="0" presId="urn:microsoft.com/office/officeart/2005/8/layout/hList7"/>
    <dgm:cxn modelId="{DF58411B-57D2-456B-B7E9-D7607E841468}" type="presParOf" srcId="{4C159E77-0D44-4D0B-95C6-EEF52A277C06}" destId="{D773291B-3735-4F6C-9E09-6F48B15E9017}" srcOrd="3" destOrd="0" presId="urn:microsoft.com/office/officeart/2005/8/layout/hList7"/>
    <dgm:cxn modelId="{0DA2688E-8A40-450A-B4A1-9405ADCE48F9}" type="presParOf" srcId="{58EA42A0-1270-4501-992D-E147EF3BCFE0}" destId="{160B6629-3572-4436-ACEC-8F90EEE1B6AE}" srcOrd="1" destOrd="0" presId="urn:microsoft.com/office/officeart/2005/8/layout/hList7"/>
    <dgm:cxn modelId="{CE853751-A8B7-4659-B6DF-0F3200E478C3}" type="presParOf" srcId="{58EA42A0-1270-4501-992D-E147EF3BCFE0}" destId="{38C56D3B-F2AE-4090-B514-B7DCA4C8E837}" srcOrd="2" destOrd="0" presId="urn:microsoft.com/office/officeart/2005/8/layout/hList7"/>
    <dgm:cxn modelId="{5A642DA6-1941-44EC-B92C-549B3FDBA71F}" type="presParOf" srcId="{38C56D3B-F2AE-4090-B514-B7DCA4C8E837}" destId="{DD787A35-DFC4-4E5C-8718-24C1B5A42700}" srcOrd="0" destOrd="0" presId="urn:microsoft.com/office/officeart/2005/8/layout/hList7"/>
    <dgm:cxn modelId="{1EC9EFFF-BEC8-4CB6-8019-46E597E4D207}" type="presParOf" srcId="{38C56D3B-F2AE-4090-B514-B7DCA4C8E837}" destId="{CE65DBB2-C383-4B38-A2A3-C4195F0C8170}" srcOrd="1" destOrd="0" presId="urn:microsoft.com/office/officeart/2005/8/layout/hList7"/>
    <dgm:cxn modelId="{85FFF441-CC53-40C0-9735-FA6F0B6267A5}" type="presParOf" srcId="{38C56D3B-F2AE-4090-B514-B7DCA4C8E837}" destId="{B517A459-4A18-4788-9041-45339BD2D520}" srcOrd="2" destOrd="0" presId="urn:microsoft.com/office/officeart/2005/8/layout/hList7"/>
    <dgm:cxn modelId="{278C0059-867D-4BEE-A799-0DC60105FC29}" type="presParOf" srcId="{38C56D3B-F2AE-4090-B514-B7DCA4C8E837}" destId="{4345B775-67DF-447B-A8B4-E75E89A1D7B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745F5-B1F5-45F1-BED8-DEE1B7B76CB9}">
      <dsp:nvSpPr>
        <dsp:cNvPr id="0" name=""/>
        <dsp:cNvSpPr/>
      </dsp:nvSpPr>
      <dsp:spPr>
        <a:xfrm rot="16200000">
          <a:off x="1763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Работа по формированию базовой финансово-экономической грамотности, и экономической культуры  родителей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1764" y="1727067"/>
        <a:ext cx="3241476" cy="1964531"/>
      </dsp:txXfrm>
    </dsp:sp>
    <dsp:sp modelId="{162309B5-CF33-4A34-9E2C-222E75B8DCEA}">
      <dsp:nvSpPr>
        <dsp:cNvPr id="0" name=""/>
        <dsp:cNvSpPr/>
      </dsp:nvSpPr>
      <dsp:spPr>
        <a:xfrm rot="5400000">
          <a:off x="4197174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Содействие повышению педагогической компетентности родителей в сфере формирования финансово-экономического воспитания</a:t>
          </a:r>
          <a:endParaRPr lang="ru-RU" sz="1800" kern="1200" dirty="0">
            <a:solidFill>
              <a:schemeClr val="tx1"/>
            </a:solidFill>
          </a:endParaRPr>
        </a:p>
      </dsp:txBody>
      <dsp:txXfrm rot="-5400000">
        <a:off x="4884761" y="1727068"/>
        <a:ext cx="3241476" cy="1964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87330-E7DD-42FF-926D-10C9CD25FB6E}">
      <dsp:nvSpPr>
        <dsp:cNvPr id="0" name=""/>
        <dsp:cNvSpPr/>
      </dsp:nvSpPr>
      <dsp:spPr>
        <a:xfrm>
          <a:off x="5830" y="1568144"/>
          <a:ext cx="2005697" cy="1654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9710F-4685-46CD-B92A-D75CAC4E7A95}">
      <dsp:nvSpPr>
        <dsp:cNvPr id="0" name=""/>
        <dsp:cNvSpPr/>
      </dsp:nvSpPr>
      <dsp:spPr>
        <a:xfrm>
          <a:off x="1145838" y="2627054"/>
          <a:ext cx="2171064" cy="2171064"/>
        </a:xfrm>
        <a:prstGeom prst="leftCircularArrow">
          <a:avLst>
            <a:gd name="adj1" fmla="val 2967"/>
            <a:gd name="adj2" fmla="val 363505"/>
            <a:gd name="adj3" fmla="val 2174609"/>
            <a:gd name="adj4" fmla="val 9060083"/>
            <a:gd name="adj5" fmla="val 346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54B8A6-B84A-491D-9108-183853386D92}">
      <dsp:nvSpPr>
        <dsp:cNvPr id="0" name=""/>
        <dsp:cNvSpPr/>
      </dsp:nvSpPr>
      <dsp:spPr>
        <a:xfrm>
          <a:off x="451541" y="2239839"/>
          <a:ext cx="1782842" cy="1965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Педагогический мониторинг, организация диагностической работы по изучению семьи.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759" y="2292057"/>
        <a:ext cx="1678406" cy="1860736"/>
      </dsp:txXfrm>
    </dsp:sp>
    <dsp:sp modelId="{9BE76E1A-F79E-4279-9D0E-3B370D8B8C9C}">
      <dsp:nvSpPr>
        <dsp:cNvPr id="0" name=""/>
        <dsp:cNvSpPr/>
      </dsp:nvSpPr>
      <dsp:spPr>
        <a:xfrm>
          <a:off x="2541111" y="2214531"/>
          <a:ext cx="2005697" cy="1654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07026"/>
              <a:satOff val="-15508"/>
              <a:lumOff val="7712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AB9AAC-766F-44D5-9BC3-C22C936D58A5}">
      <dsp:nvSpPr>
        <dsp:cNvPr id="0" name=""/>
        <dsp:cNvSpPr/>
      </dsp:nvSpPr>
      <dsp:spPr>
        <a:xfrm>
          <a:off x="3665681" y="535089"/>
          <a:ext cx="2427389" cy="2427389"/>
        </a:xfrm>
        <a:prstGeom prst="circularArrow">
          <a:avLst>
            <a:gd name="adj1" fmla="val 2654"/>
            <a:gd name="adj2" fmla="val 322746"/>
            <a:gd name="adj3" fmla="val 19462241"/>
            <a:gd name="adj4" fmla="val 12536009"/>
            <a:gd name="adj5" fmla="val 3096"/>
          </a:avLst>
        </a:prstGeom>
        <a:gradFill rotWithShape="0">
          <a:gsLst>
            <a:gs pos="0">
              <a:schemeClr val="accent4">
                <a:hueOff val="610539"/>
                <a:satOff val="-23261"/>
                <a:lumOff val="11568"/>
                <a:alphaOff val="0"/>
                <a:shade val="85000"/>
                <a:satMod val="130000"/>
              </a:schemeClr>
            </a:gs>
            <a:gs pos="34000">
              <a:schemeClr val="accent4">
                <a:hueOff val="610539"/>
                <a:satOff val="-23261"/>
                <a:lumOff val="11568"/>
                <a:alphaOff val="0"/>
                <a:shade val="87000"/>
                <a:satMod val="125000"/>
              </a:schemeClr>
            </a:gs>
            <a:gs pos="70000">
              <a:schemeClr val="accent4">
                <a:hueOff val="610539"/>
                <a:satOff val="-23261"/>
                <a:lumOff val="1156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610539"/>
                <a:satOff val="-23261"/>
                <a:lumOff val="1156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69DC10-C072-4F6D-907B-446A4C33BFC1}">
      <dsp:nvSpPr>
        <dsp:cNvPr id="0" name=""/>
        <dsp:cNvSpPr/>
      </dsp:nvSpPr>
      <dsp:spPr>
        <a:xfrm>
          <a:off x="2986821" y="1195365"/>
          <a:ext cx="1782842" cy="20383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Педагогическая поддержка. накопление родителями позитивного воспитательного опыта.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9039" y="1247583"/>
        <a:ext cx="1678406" cy="1933895"/>
      </dsp:txXfrm>
    </dsp:sp>
    <dsp:sp modelId="{21D1A9CB-8C59-4145-B24F-5984AD302633}">
      <dsp:nvSpPr>
        <dsp:cNvPr id="0" name=""/>
        <dsp:cNvSpPr/>
      </dsp:nvSpPr>
      <dsp:spPr>
        <a:xfrm>
          <a:off x="5076391" y="1526995"/>
          <a:ext cx="2005697" cy="1654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14052"/>
              <a:satOff val="-31015"/>
              <a:lumOff val="1542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93006E-280B-488D-BDAB-F27A48AB85D4}">
      <dsp:nvSpPr>
        <dsp:cNvPr id="0" name=""/>
        <dsp:cNvSpPr/>
      </dsp:nvSpPr>
      <dsp:spPr>
        <a:xfrm>
          <a:off x="6202006" y="2642944"/>
          <a:ext cx="2171288" cy="2171288"/>
        </a:xfrm>
        <a:prstGeom prst="leftCircularArrow">
          <a:avLst>
            <a:gd name="adj1" fmla="val 2967"/>
            <a:gd name="adj2" fmla="val 363464"/>
            <a:gd name="adj3" fmla="val 2076699"/>
            <a:gd name="adj4" fmla="val 8962213"/>
            <a:gd name="adj5" fmla="val 3461"/>
          </a:avLst>
        </a:prstGeom>
        <a:gradFill rotWithShape="0">
          <a:gsLst>
            <a:gs pos="0">
              <a:schemeClr val="accent4">
                <a:hueOff val="1221077"/>
                <a:satOff val="-46523"/>
                <a:lumOff val="23135"/>
                <a:alphaOff val="0"/>
                <a:shade val="85000"/>
                <a:satMod val="130000"/>
              </a:schemeClr>
            </a:gs>
            <a:gs pos="34000">
              <a:schemeClr val="accent4">
                <a:hueOff val="1221077"/>
                <a:satOff val="-46523"/>
                <a:lumOff val="23135"/>
                <a:alphaOff val="0"/>
                <a:shade val="87000"/>
                <a:satMod val="125000"/>
              </a:schemeClr>
            </a:gs>
            <a:gs pos="70000">
              <a:schemeClr val="accent4">
                <a:hueOff val="1221077"/>
                <a:satOff val="-46523"/>
                <a:lumOff val="2313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1221077"/>
                <a:satOff val="-46523"/>
                <a:lumOff val="2313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ED656F-A93E-4C22-975B-F17B90E461F7}">
      <dsp:nvSpPr>
        <dsp:cNvPr id="0" name=""/>
        <dsp:cNvSpPr/>
      </dsp:nvSpPr>
      <dsp:spPr>
        <a:xfrm>
          <a:off x="5522102" y="2116391"/>
          <a:ext cx="1782842" cy="21297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85000"/>
                <a:satMod val="130000"/>
              </a:schemeClr>
            </a:gs>
            <a:gs pos="34000">
              <a:schemeClr val="accent4">
                <a:shade val="87000"/>
                <a:satMod val="125000"/>
              </a:schemeClr>
            </a:gs>
            <a:gs pos="70000">
              <a:schemeClr val="accent4">
                <a:tint val="100000"/>
                <a:shade val="90000"/>
                <a:satMod val="130000"/>
              </a:schemeClr>
            </a:gs>
            <a:gs pos="100000">
              <a:schemeClr val="accent4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Педагогическое образование родителей, развитие активной, компетентной позиции родителя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4320" y="2168609"/>
        <a:ext cx="1678406" cy="2025332"/>
      </dsp:txXfrm>
    </dsp:sp>
    <dsp:sp modelId="{1375644B-B7AA-4AB1-9272-21A7A1016BDB}">
      <dsp:nvSpPr>
        <dsp:cNvPr id="0" name=""/>
        <dsp:cNvSpPr/>
      </dsp:nvSpPr>
      <dsp:spPr>
        <a:xfrm>
          <a:off x="7611672" y="2205387"/>
          <a:ext cx="2005697" cy="1654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21077"/>
              <a:satOff val="-46523"/>
              <a:lumOff val="23135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6E79D-148A-4CCE-BC67-0D9F4C32E30C}">
      <dsp:nvSpPr>
        <dsp:cNvPr id="0" name=""/>
        <dsp:cNvSpPr/>
      </dsp:nvSpPr>
      <dsp:spPr>
        <a:xfrm>
          <a:off x="8057382" y="1204509"/>
          <a:ext cx="1782842" cy="2001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21077"/>
                <a:satOff val="-46523"/>
                <a:lumOff val="23135"/>
                <a:alphaOff val="0"/>
                <a:shade val="85000"/>
                <a:satMod val="130000"/>
              </a:schemeClr>
            </a:gs>
            <a:gs pos="34000">
              <a:schemeClr val="accent4">
                <a:hueOff val="1221077"/>
                <a:satOff val="-46523"/>
                <a:lumOff val="23135"/>
                <a:alphaOff val="0"/>
                <a:shade val="87000"/>
                <a:satMod val="125000"/>
              </a:schemeClr>
            </a:gs>
            <a:gs pos="70000">
              <a:schemeClr val="accent4">
                <a:hueOff val="1221077"/>
                <a:satOff val="-46523"/>
                <a:lumOff val="2313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1221077"/>
                <a:satOff val="-46523"/>
                <a:lumOff val="2313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деятельность педагогов и родителей.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9600" y="1256727"/>
        <a:ext cx="1678406" cy="1897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9D28A-BFEB-40E8-ACA8-9C4A6632BA37}">
      <dsp:nvSpPr>
        <dsp:cNvPr id="0" name=""/>
        <dsp:cNvSpPr/>
      </dsp:nvSpPr>
      <dsp:spPr>
        <a:xfrm>
          <a:off x="2910" y="0"/>
          <a:ext cx="3333602" cy="54186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Проявление у родителей интереса к содержанию образовательного процесса с детьми по экономическому воспитанию.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Возникновение дискуссий, диспутов по их инициативе.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Ответы на вопросы родителей ими самими; приведение примеров из собственного опыта.</a:t>
          </a:r>
          <a:endParaRPr lang="ru-RU" sz="1600" kern="1200" dirty="0"/>
        </a:p>
      </dsp:txBody>
      <dsp:txXfrm>
        <a:off x="2910" y="2167466"/>
        <a:ext cx="3333602" cy="2167466"/>
      </dsp:txXfrm>
    </dsp:sp>
    <dsp:sp modelId="{D773291B-3735-4F6C-9E09-6F48B15E9017}">
      <dsp:nvSpPr>
        <dsp:cNvPr id="0" name=""/>
        <dsp:cNvSpPr/>
      </dsp:nvSpPr>
      <dsp:spPr>
        <a:xfrm>
          <a:off x="767503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787A35-DFC4-4E5C-8718-24C1B5A42700}">
      <dsp:nvSpPr>
        <dsp:cNvPr id="0" name=""/>
        <dsp:cNvSpPr/>
      </dsp:nvSpPr>
      <dsp:spPr>
        <a:xfrm>
          <a:off x="3436520" y="0"/>
          <a:ext cx="3333602" cy="54186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Увеличение количества вопросов к педагогу, касающихся личности ребенка, его внутреннего мира.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Стремление взрослых к индивидуальным контактам с воспитателем.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Размышление родителей о правильности использования тех или иных методов экономического воспитания.</a:t>
          </a:r>
          <a:endParaRPr lang="ru-RU" sz="1600" kern="1200" dirty="0"/>
        </a:p>
      </dsp:txBody>
      <dsp:txXfrm>
        <a:off x="3436520" y="2167466"/>
        <a:ext cx="3333602" cy="2167466"/>
      </dsp:txXfrm>
    </dsp:sp>
    <dsp:sp modelId="{4345B775-67DF-447B-A8B4-E75E89A1D7BF}">
      <dsp:nvSpPr>
        <dsp:cNvPr id="0" name=""/>
        <dsp:cNvSpPr/>
      </dsp:nvSpPr>
      <dsp:spPr>
        <a:xfrm>
          <a:off x="4201113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FC9A1C-A6DC-4CCC-BD0B-E2CF6AD371B4}">
      <dsp:nvSpPr>
        <dsp:cNvPr id="0" name=""/>
        <dsp:cNvSpPr/>
      </dsp:nvSpPr>
      <dsp:spPr>
        <a:xfrm>
          <a:off x="288867" y="4837337"/>
          <a:ext cx="6231190" cy="457890"/>
        </a:xfrm>
        <a:prstGeom prst="leftRightArrow">
          <a:avLst/>
        </a:prstGeom>
        <a:gradFill rotWithShape="1">
          <a:gsLst>
            <a:gs pos="0">
              <a:schemeClr val="accent5">
                <a:shade val="85000"/>
                <a:satMod val="130000"/>
              </a:schemeClr>
            </a:gs>
            <a:gs pos="34000">
              <a:schemeClr val="accent5">
                <a:shade val="87000"/>
                <a:satMod val="125000"/>
              </a:schemeClr>
            </a:gs>
            <a:gs pos="70000">
              <a:schemeClr val="accent5">
                <a:tint val="100000"/>
                <a:shade val="90000"/>
                <a:satMod val="130000"/>
              </a:schemeClr>
            </a:gs>
            <a:gs pos="100000">
              <a:schemeClr val="accent5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9624-D95D-4CEA-B1D5-345F429328D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E223-7167-4035-BA6B-3AB60B8407C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21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9624-D95D-4CEA-B1D5-345F429328D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E223-7167-4035-BA6B-3AB60B840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7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9624-D95D-4CEA-B1D5-345F429328D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E223-7167-4035-BA6B-3AB60B840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15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3445" y="2420888"/>
            <a:ext cx="8640960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8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9624-D95D-4CEA-B1D5-345F429328D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E223-7167-4035-BA6B-3AB60B840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9624-D95D-4CEA-B1D5-345F429328D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E223-7167-4035-BA6B-3AB60B8407C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70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9624-D95D-4CEA-B1D5-345F429328D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E223-7167-4035-BA6B-3AB60B840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86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9624-D95D-4CEA-B1D5-345F429328D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E223-7167-4035-BA6B-3AB60B840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6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9624-D95D-4CEA-B1D5-345F429328D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E223-7167-4035-BA6B-3AB60B840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5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9624-D95D-4CEA-B1D5-345F429328D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E223-7167-4035-BA6B-3AB60B840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6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E49624-D95D-4CEA-B1D5-345F429328D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57E223-7167-4035-BA6B-3AB60B840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15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9624-D95D-4CEA-B1D5-345F429328D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E223-7167-4035-BA6B-3AB60B840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06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E49624-D95D-4CEA-B1D5-345F429328D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B57E223-7167-4035-BA6B-3AB60B8407C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38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hyperlink" Target="mailto:detsad.dou14@yandex.ru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hyperlink" Target="https://www.instagram.com/sad14svg_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etsad.dou14@yandex.ru" TargetMode="External"/><Relationship Id="rId11" Type="http://schemas.microsoft.com/office/2007/relationships/hdphoto" Target="../media/hdphoto1.wdp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iur.ru/srp/S24_srp/SiteAssets" TargetMode="External"/><Relationship Id="rId2" Type="http://schemas.openxmlformats.org/officeDocument/2006/relationships/hyperlink" Target="https://vashifinancy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5568" y="1181158"/>
            <a:ext cx="11091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подходы к организации работы с родителями по вопросам экономического воспитания дошкольников»</a:t>
            </a:r>
            <a:endParaRPr lang="ru-RU" sz="3200" b="1" i="0" dirty="0">
              <a:solidFill>
                <a:srgbClr val="33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https://media.abon-news.ru/2019/06/Cut-out-family-in-front-of-a-pile-of-coin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5" b="12639"/>
          <a:stretch/>
        </p:blipFill>
        <p:spPr bwMode="auto">
          <a:xfrm>
            <a:off x="4264572" y="3439343"/>
            <a:ext cx="3750083" cy="17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82512" y="5641848"/>
            <a:ext cx="556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старший воспитатель Боявсал И.Н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368023"/>
              </p:ext>
            </p:extLst>
          </p:nvPr>
        </p:nvGraphicFramePr>
        <p:xfrm>
          <a:off x="1458410" y="637309"/>
          <a:ext cx="9708354" cy="57638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{68D230F3-CF80-4859-8CE7-A43EE81993B5}</a:tableStyleId>
              </a:tblPr>
              <a:tblGrid>
                <a:gridCol w="25169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913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1336">
                <a:tc>
                  <a:txBody>
                    <a:bodyPr/>
                    <a:lstStyle/>
                    <a:p>
                      <a:pPr marL="64770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endParaRPr lang="ru-RU" sz="2000" b="1" spc="-5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endParaRPr lang="ru-RU" sz="2000" b="1" spc="-5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</a:t>
                      </a:r>
                      <a:r>
                        <a:rPr lang="en-US" sz="2000" b="1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5659">
                <a:tc>
                  <a:txBody>
                    <a:bodyPr/>
                    <a:lstStyle/>
                    <a:p>
                      <a:pPr marL="6477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2000" b="0" spc="-5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2000" b="0" spc="-5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2000" b="0" spc="-5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Наглядно-и</a:t>
                      </a:r>
                      <a:r>
                        <a:rPr lang="en-US" sz="2000" b="1" spc="-5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нформационное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371475">
                        <a:spcAft>
                          <a:spcPts val="0"/>
                        </a:spcAft>
                      </a:pPr>
                      <a:endParaRPr lang="ru-RU" sz="2000" b="0" spc="-5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 marR="37147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Тематические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стенды, сайт ДОО,  родительский</a:t>
                      </a:r>
                      <a:r>
                        <a:rPr lang="ru-RU" sz="2000" b="0" spc="10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лекторий, </a:t>
                      </a:r>
                      <a:r>
                        <a:rPr lang="ru-RU" sz="2000" b="0" spc="-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консультации, передвижная библиотека «Эконом-</a:t>
                      </a:r>
                      <a:r>
                        <a:rPr lang="ru-RU" sz="2000" b="0" spc="-5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Знайка</a:t>
                      </a:r>
                      <a:r>
                        <a:rPr lang="ru-RU" sz="2000" b="0" spc="-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электронная газета </a:t>
                      </a: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«Маленький </a:t>
                      </a: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экономист», буклеты , </a:t>
                      </a: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листовки-приглашения. </a:t>
                      </a:r>
                      <a:endParaRPr kumimoji="0" lang="ru-RU" sz="2000" b="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 marR="37147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 marR="371475"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1513">
                <a:tc>
                  <a:txBody>
                    <a:bodyPr/>
                    <a:lstStyle/>
                    <a:p>
                      <a:pPr marL="6477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ru-RU" sz="2000" b="0" spc="-5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ru-RU" sz="2000" b="0" spc="-5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963295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предметно-пространственной</a:t>
                      </a:r>
                      <a:r>
                        <a:rPr lang="ru-RU" sz="2000" b="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среды,</a:t>
                      </a:r>
                      <a:r>
                        <a:rPr lang="ru-RU" sz="2000" b="0" spc="1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семейные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проекты, конкурсы, папки-передвижки,</a:t>
                      </a:r>
                      <a:r>
                        <a:rPr lang="ru-RU" sz="2000" b="0" spc="1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театрализованные</a:t>
                      </a:r>
                      <a:r>
                        <a:rPr lang="ru-RU" sz="20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spc="-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постановки</a:t>
                      </a:r>
                      <a:r>
                        <a:rPr lang="ru-RU" sz="2000" b="0" spc="-5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(мини-спектакли)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8869">
                <a:tc>
                  <a:txBody>
                    <a:bodyPr/>
                    <a:lstStyle/>
                    <a:p>
                      <a:pPr marL="6477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ru-RU" sz="2000" b="0" spc="-5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ru-RU" sz="2000" b="0" spc="-5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Досуговое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751840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endParaRPr lang="ru-RU" sz="2000" b="0" spc="-5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 marR="751840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Праздники, выставки, ярмарки, экскурсии, интервьюирование 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b="0" spc="1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интересными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людьми,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родительский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клуб.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10394">
                <a:tc>
                  <a:txBody>
                    <a:bodyPr/>
                    <a:lstStyle/>
                    <a:p>
                      <a:pPr marL="6477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ru-RU" sz="2000" b="0" spc="-5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ru-RU" sz="2000" b="0" spc="-5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Информационно-а</a:t>
                      </a:r>
                      <a:r>
                        <a:rPr lang="en-US" sz="2000" b="1" spc="-5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налитическое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142240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endParaRPr lang="ru-RU" sz="2000" b="0" spc="-5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 marR="142240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Анкетирование,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тестирование, личные беседы, родительская</a:t>
                      </a:r>
                      <a:r>
                        <a:rPr lang="ru-RU" sz="2000" b="0" spc="20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почта, анализ мнений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20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запросов родителей.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54855" y="138447"/>
            <a:ext cx="508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34675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1670" y="1041023"/>
            <a:ext cx="4220979" cy="5816977"/>
          </a:xfrm>
          <a:prstGeom prst="rect">
            <a:avLst/>
          </a:prstGeom>
          <a:solidFill>
            <a:srgbClr val="F7FC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Нужно ли детям рассказывать о деньгах?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Нужно ли детей знакомить с экономикой?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Как вы относитесь к желанию детей иметь копилку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Положительно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Отрицательно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Должны ли иметь карманные деньги дети дошкольники?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Замечаете ли вы у ребенка интерес к домашней работе?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Как ребенок относится к труду?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Охотно принимается за дело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Неохотно берется за дело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Имеет ли ребенок постоянные обязанности дома?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Участвует ли ребенок в процессе планирования предстоящих покупок?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Знают ли дети профессии родителей?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0042" y="972114"/>
            <a:ext cx="5016154" cy="5846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Clr>
                <a:srgbClr val="19B3AF"/>
              </a:buClr>
              <a:buFont typeface="Wingdings" panose="05000000000000000000" pitchFamily="2" charset="2"/>
              <a:buChar char="q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Clr>
                <a:srgbClr val="19B3AF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 о задачах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содержании экономического</a:t>
            </a:r>
          </a:p>
          <a:p>
            <a:pPr>
              <a:lnSpc>
                <a:spcPct val="115000"/>
              </a:lnSpc>
              <a:spcAft>
                <a:spcPts val="0"/>
              </a:spcAft>
              <a:buClr>
                <a:srgbClr val="19B3AF"/>
              </a:buClr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воспитания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в детском саду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семье;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Clr>
                <a:srgbClr val="19B3AF"/>
              </a:buClr>
              <a:buFont typeface="Wingdings" panose="05000000000000000000" pitchFamily="2" charset="2"/>
              <a:buChar char="q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9B3AF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 клубов в целях обеспечения сотрудничества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9B3AF"/>
              </a:buCl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детского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сада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семьёй;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9B3AF"/>
              </a:buClr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9B3AF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литературы;</a:t>
            </a:r>
          </a:p>
          <a:p>
            <a:pPr marL="285750" indent="-285750">
              <a:buClr>
                <a:srgbClr val="19B3AF"/>
              </a:buClr>
              <a:buFont typeface="Wingdings" panose="05000000000000000000" pitchFamily="2" charset="2"/>
              <a:buChar char="q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9B3AF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работе по экономическому воспитанию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 </a:t>
            </a:r>
          </a:p>
          <a:p>
            <a:pPr>
              <a:buClr>
                <a:srgbClr val="19B3AF"/>
              </a:buClr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9B3AF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совместная деятельность детей и родителей;</a:t>
            </a:r>
          </a:p>
          <a:p>
            <a:pPr marL="285750" indent="-285750">
              <a:buClr>
                <a:srgbClr val="19B3AF"/>
              </a:buClr>
              <a:buFont typeface="Wingdings" panose="05000000000000000000" pitchFamily="2" charset="2"/>
              <a:buChar char="q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9B3AF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работа с родителями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дистанционные формы работы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в режиме Онлайн,  мессенджеру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WhatsApp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, по сайту ДОУ.</a:t>
            </a:r>
            <a:endParaRPr lang="ru-RU" dirty="0" smtClean="0"/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Clr>
                <a:srgbClr val="19B3AF"/>
              </a:buClr>
              <a:buFont typeface="Wingdings" panose="05000000000000000000" pitchFamily="2" charset="2"/>
              <a:buChar char="q"/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3178" y="1900"/>
            <a:ext cx="8967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 совместной деятельности с родителями: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980948" y="586172"/>
            <a:ext cx="10544783" cy="9728"/>
          </a:xfrm>
          <a:prstGeom prst="straightConnector1">
            <a:avLst/>
          </a:prstGeom>
          <a:ln w="38100">
            <a:solidFill>
              <a:srgbClr val="5B42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426741" y="927677"/>
            <a:ext cx="24859" cy="6004239"/>
          </a:xfrm>
          <a:prstGeom prst="line">
            <a:avLst/>
          </a:prstGeom>
          <a:ln w="38100">
            <a:solidFill>
              <a:srgbClr val="13A98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400245" y="1041023"/>
            <a:ext cx="32737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5B42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Анкета для родителей</a:t>
            </a:r>
            <a:endParaRPr lang="ru-RU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5B42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3" name="Рисунок 12" descr="Детские сады Ивантеевка. Все детские сады Ивантеевки. Детские садики  Ивантеевка. Очередь в сад Ивантеевки. Сайты детских садов Ивантеевк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85" y="681091"/>
            <a:ext cx="1210910" cy="7198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низ 5"/>
          <p:cNvSpPr/>
          <p:nvPr/>
        </p:nvSpPr>
        <p:spPr>
          <a:xfrm>
            <a:off x="3167321" y="654162"/>
            <a:ext cx="542529" cy="33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683751" y="636352"/>
            <a:ext cx="617003" cy="333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6" descr="МКУК ЦБС города Челябинска - 1 июня – Международный день защиты детей и  Всемирный день родител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01" y="5438852"/>
            <a:ext cx="1389479" cy="119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8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regorkon.files.wordpress.com/2020/03/12.jpg?w=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5" y="328768"/>
            <a:ext cx="1430166" cy="126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0"/>
          <a:stretch/>
        </p:blipFill>
        <p:spPr>
          <a:xfrm>
            <a:off x="2047605" y="1081840"/>
            <a:ext cx="2725386" cy="224372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130154" y="3621613"/>
            <a:ext cx="4104598" cy="2408895"/>
            <a:chOff x="709448" y="2150779"/>
            <a:chExt cx="5746973" cy="3232672"/>
          </a:xfrm>
        </p:grpSpPr>
        <p:pic>
          <p:nvPicPr>
            <p:cNvPr id="16" name="Picture 2" descr="knigi detiam 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48" y="2150779"/>
              <a:ext cx="5746973" cy="3232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105" y="3649717"/>
              <a:ext cx="1206771" cy="1608083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" name="TextBox 1"/>
          <p:cNvSpPr txBox="1"/>
          <p:nvPr/>
        </p:nvSpPr>
        <p:spPr>
          <a:xfrm>
            <a:off x="2869430" y="472502"/>
            <a:ext cx="211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Букроссинг</a:t>
            </a:r>
            <a:r>
              <a:rPr lang="ru-RU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\Desktop\IMG_20220328_08092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7"/>
          <a:stretch/>
        </p:blipFill>
        <p:spPr bwMode="auto">
          <a:xfrm>
            <a:off x="9217152" y="1736488"/>
            <a:ext cx="2046994" cy="2589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7461504" y="480433"/>
            <a:ext cx="3286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«Родительская почта»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IMG_20220328_08122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1" t="30551" r="19184" b="89"/>
          <a:stretch/>
        </p:blipFill>
        <p:spPr bwMode="auto">
          <a:xfrm>
            <a:off x="6528816" y="1746504"/>
            <a:ext cx="2121408" cy="2579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392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37423" t="22718" r="35962" b="9705"/>
          <a:stretch/>
        </p:blipFill>
        <p:spPr>
          <a:xfrm>
            <a:off x="8142774" y="1219200"/>
            <a:ext cx="3006744" cy="4220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483408" y="188007"/>
            <a:ext cx="63470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Буклеты</a:t>
            </a:r>
            <a:endParaRPr lang="ru-RU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«Финансовое воспитание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семье»</a:t>
            </a:r>
          </a:p>
        </p:txBody>
      </p:sp>
      <p:pic>
        <p:nvPicPr>
          <p:cNvPr id="18" name="Рисунок 17"/>
          <p:cNvPicPr/>
          <p:nvPr/>
        </p:nvPicPr>
        <p:blipFill rotWithShape="1">
          <a:blip r:embed="rId3" cstate="print"/>
          <a:srcRect l="37196" t="24370" r="36844" b="8486"/>
          <a:stretch/>
        </p:blipFill>
        <p:spPr bwMode="auto">
          <a:xfrm>
            <a:off x="516549" y="1309749"/>
            <a:ext cx="3240566" cy="4071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4" cstate="print"/>
          <a:srcRect l="37306" t="25369" r="36956" b="8912"/>
          <a:stretch/>
        </p:blipFill>
        <p:spPr bwMode="auto">
          <a:xfrm>
            <a:off x="4364204" y="1309750"/>
            <a:ext cx="3135620" cy="4071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46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4442" y="169406"/>
            <a:ext cx="545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Газета  «Маленький экономист»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8141" t="23358" r="37117" b="16812"/>
          <a:stretch/>
        </p:blipFill>
        <p:spPr>
          <a:xfrm>
            <a:off x="788414" y="862034"/>
            <a:ext cx="2473620" cy="376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37998" t="23270" r="36842" b="15849"/>
          <a:stretch/>
        </p:blipFill>
        <p:spPr>
          <a:xfrm>
            <a:off x="2560535" y="1579595"/>
            <a:ext cx="2657107" cy="376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37763" t="25244" r="36608" b="9163"/>
          <a:stretch/>
        </p:blipFill>
        <p:spPr>
          <a:xfrm>
            <a:off x="3873215" y="2161109"/>
            <a:ext cx="2688854" cy="3822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517217" y="5614424"/>
            <a:ext cx="2694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detsad.dou14@yandex.ru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40496" y="215573"/>
            <a:ext cx="3127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Листовка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«Приглашение»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6" cstate="print"/>
          <a:srcRect l="50449" t="31279" r="17704" b="8904"/>
          <a:stretch>
            <a:fillRect/>
          </a:stretch>
        </p:blipFill>
        <p:spPr bwMode="auto">
          <a:xfrm>
            <a:off x="7578220" y="1103753"/>
            <a:ext cx="2121408" cy="327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/>
          <a:srcRect l="40150" t="30550" r="39794" b="19113"/>
          <a:stretch/>
        </p:blipFill>
        <p:spPr>
          <a:xfrm>
            <a:off x="9124366" y="1957734"/>
            <a:ext cx="2288893" cy="327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 rotWithShape="1">
          <a:blip r:embed="rId2" cstate="print"/>
          <a:srcRect t="14736" r="29049" b="11778"/>
          <a:stretch/>
        </p:blipFill>
        <p:spPr bwMode="auto">
          <a:xfrm>
            <a:off x="8305947" y="3121388"/>
            <a:ext cx="1850571" cy="10668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A1AE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91" y="2133141"/>
            <a:ext cx="1220028" cy="244005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258" y="2139533"/>
            <a:ext cx="4125433" cy="28267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24B28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97407" y="3060607"/>
            <a:ext cx="1195826" cy="98464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931620" y="399601"/>
            <a:ext cx="4521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МБДОУ детский сад №14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4205" y="1009145"/>
            <a:ext cx="8004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u="sng" dirty="0" smtClean="0">
                <a:solidFill>
                  <a:srgbClr val="5B42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detsad.dou14@yandex.ru</a:t>
            </a:r>
            <a:endParaRPr lang="ru-RU" sz="2000" b="1" dirty="0" smtClean="0">
              <a:solidFill>
                <a:srgbClr val="5B42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сети Интернет: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детский сад в инстаграмм"/>
              </a:rPr>
              <a:t>https://www.instagram.com/sad14svg_/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8" cstate="print"/>
          <a:srcRect l="2151" t="8686" r="17719" b="11637"/>
          <a:stretch/>
        </p:blipFill>
        <p:spPr>
          <a:xfrm>
            <a:off x="7411929" y="2143147"/>
            <a:ext cx="4275019" cy="28267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C:\Users\1\Downloads\Screenshot_20210627_192458_com.instagram.android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" b="4977"/>
          <a:stretch/>
        </p:blipFill>
        <p:spPr bwMode="auto">
          <a:xfrm>
            <a:off x="638830" y="1627412"/>
            <a:ext cx="1923169" cy="39297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" name="Группа 13"/>
          <p:cNvGrpSpPr/>
          <p:nvPr/>
        </p:nvGrpSpPr>
        <p:grpSpPr>
          <a:xfrm>
            <a:off x="9395320" y="74575"/>
            <a:ext cx="1209261" cy="1286817"/>
            <a:chOff x="4021700" y="2536259"/>
            <a:chExt cx="2494077" cy="244202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021700" y="2536259"/>
              <a:ext cx="2494077" cy="2242686"/>
            </a:xfrm>
            <a:prstGeom prst="rect">
              <a:avLst/>
            </a:prstGeom>
            <a:blipFill rotWithShape="0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/>
            <p:cNvSpPr txBox="1"/>
            <p:nvPr/>
          </p:nvSpPr>
          <p:spPr>
            <a:xfrm rot="405191">
              <a:off x="4038544" y="2552719"/>
              <a:ext cx="2460389" cy="2425564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356510"/>
                </a:avLst>
              </a:prstTxWarp>
              <a:spAutoFit/>
            </a:bodyPr>
            <a:lstStyle/>
            <a:p>
              <a:r>
                <a:rPr lang="ru-RU" sz="1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Краевая инновационная площадка</a:t>
              </a:r>
              <a:endPara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0859482">
              <a:off x="4057871" y="2553731"/>
              <a:ext cx="2421734" cy="2207741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1513033"/>
                </a:avLst>
              </a:prstTxWarp>
              <a:spAutoFit/>
            </a:bodyPr>
            <a:lstStyle/>
            <a:p>
              <a:r>
                <a:rPr lang="ru-RU" sz="1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«Азбука экономики для дошкольника»</a:t>
              </a:r>
              <a:endPara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4274" y="96311"/>
            <a:ext cx="7291933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 с интернет –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ресурсами: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7364" y="2011168"/>
            <a:ext cx="11393424" cy="420884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indent="-9017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Банка России по финансовой грамотности «Финансовая культура». 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9017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Ваши финансы. РФ-сайт национальной программы повышения финансовой грамотности граждан </a:t>
            </a:r>
            <a:r>
              <a:rPr lang="ru-RU" sz="2400" b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«Дружи с финансами» </a:t>
            </a:r>
            <a:r>
              <a:rPr lang="ru-RU" sz="2400" u="sng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https://vashifinancy.ru/</a:t>
            </a:r>
            <a:endParaRPr lang="ru-RU" sz="2400" dirty="0">
              <a:solidFill>
                <a:srgbClr val="33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Путеводитель финансово грамотного человека. «Сайты которые стоит посетить» </a:t>
            </a:r>
            <a:r>
              <a:rPr lang="ru-RU" sz="2400" u="sng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2400" u="sng" dirty="0" smtClean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ciur.ru/srp/S24_srp/SiteAssets</a:t>
            </a:r>
            <a:endParaRPr lang="ru-RU" sz="2400" u="sng" dirty="0" smtClean="0">
              <a:solidFill>
                <a:srgbClr val="33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Интернет-ресурсы для повышения личной финансовой грамотности родителей.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 </a:t>
            </a:r>
            <a:r>
              <a:rPr lang="en-US" altLang="ru-RU" sz="24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detki-monetki</a:t>
            </a:r>
            <a:r>
              <a:rPr lang="en-US" altLang="ru-RU" sz="24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biz/?p=293</a:t>
            </a:r>
            <a:endParaRPr lang="ru-RU" altLang="ru-RU" sz="24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u="sng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 </a:t>
            </a:r>
            <a:r>
              <a:rPr lang="en-US" altLang="ru-RU" sz="2400" u="sng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fsmcapital</a:t>
            </a:r>
            <a:r>
              <a:rPr lang="en-US" altLang="ru-RU" sz="2400" u="sng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ru-RU" sz="2400" u="sng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en-US" altLang="ru-RU" sz="2400" u="sng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altLang="ru-RU" sz="2400" u="sng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uspeh</a:t>
            </a:r>
            <a:r>
              <a:rPr lang="en-US" altLang="ru-RU" sz="2400" u="sng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altLang="ru-RU" sz="2400" u="sng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mykinder</a:t>
            </a:r>
            <a:r>
              <a:rPr lang="en-US" altLang="ru-RU" sz="2400" u="sng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ru-RU" sz="2400" u="sng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shtml</a:t>
            </a:r>
            <a:endParaRPr lang="en-US" altLang="ru-RU" sz="24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u="sng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u="sng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4132" t="22997" r="14734" b="57270"/>
          <a:stretch/>
        </p:blipFill>
        <p:spPr>
          <a:xfrm>
            <a:off x="1363980" y="717505"/>
            <a:ext cx="9096756" cy="14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19446360"/>
              </p:ext>
            </p:extLst>
          </p:nvPr>
        </p:nvGraphicFramePr>
        <p:xfrm>
          <a:off x="2751291" y="720783"/>
          <a:ext cx="67730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15788" y="143061"/>
            <a:ext cx="993629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эффективности использования различных форм работы с родителями</a:t>
            </a:r>
            <a:endParaRPr lang="ru-RU" sz="1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331075"/>
            <a:ext cx="3604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e7.pngegg.com/pngimages/245/358/png-clipart-riddle-puzzle-leadership-thinking-minion-search-engine-optimization-presentation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8" r="11792"/>
          <a:stretch/>
        </p:blipFill>
        <p:spPr bwMode="auto">
          <a:xfrm>
            <a:off x="5155325" y="3670519"/>
            <a:ext cx="1213943" cy="145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lipartmax.com/png/middle/61-612717_thinking-man-stick-figure-download-body-temperature-animated-gif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3" r="29316"/>
          <a:stretch/>
        </p:blipFill>
        <p:spPr bwMode="auto">
          <a:xfrm>
            <a:off x="591207" y="285205"/>
            <a:ext cx="616448" cy="94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2.depositphotos.com/3643473/6206/i/950/depositphotos_62060831-stock-photo-3d-businessmen-friendly-handsha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03" y="2758700"/>
            <a:ext cx="2809377" cy="277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8731" y="1296013"/>
            <a:ext cx="11146219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Разработать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одну из предложенных форм взаимодействия с родителями (законными представителями) в вопросах экономического воспитания детей.</a:t>
            </a:r>
            <a:endParaRPr lang="ru-RU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6438" y="660542"/>
            <a:ext cx="8775590" cy="5625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заседаний Клуба: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Теоретическая часть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проводится в форме живого диалога (а не в форме лекции-поучения), родители в доступной форме получают информацию по теме заседания, задают вопросы, формулируют проблемы, активно участвуют в обсуждении.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предполагает реализацию (или хотя бы  «репетицию» реализации) приёмов, подходов, методов, способствующих разрешению обозначенных проблем.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Коммуникативная, интерактивная часть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подразумевает обязательное взаимодействие всех участников в  различных специально созданных ситуациях (игровых, </a:t>
            </a:r>
            <a:r>
              <a:rPr lang="ru-RU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тренинговых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ru-RU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Обратная связь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момент рефлексии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тот этап, на котором все участники Клуба могут проанализировать полученную информацию и впечатления, поделиться своими мыслями и ощущениями. На этапе «обратной связи» родители могут получить небольшое «домашнее задание» по теме заседания, буклеты, распечатки с рекомендациями, заданиями и тому подобные практические материалы, чтобы использовать их в процессе воспитания ребёнка.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Рисунок руки на фоне солнца с подписью Родительский клуб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8" y="1126586"/>
            <a:ext cx="2399793" cy="14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09006" y="75767"/>
            <a:ext cx="6107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(семейный) клуб 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0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5570" y="540511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6332" y="1705944"/>
            <a:ext cx="91193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подходы к организации работы с родителями по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воспитания дошкольников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основ финансовой грамотности в образовательной процесс дошкольников (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материалам автора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Е.В.Семенковой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«Азы финансовой культуры для дошкольников»)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(формы работы с родителями).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Рефлексия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895599" y="1171307"/>
            <a:ext cx="6391835" cy="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flyclipart.com/thumb2/notepad-8933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45" y="4257307"/>
            <a:ext cx="1434340" cy="151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1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02864" y="309248"/>
            <a:ext cx="4870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«Вечера вопросов и ответов»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92548" y="1855748"/>
            <a:ext cx="2263943" cy="1528615"/>
            <a:chOff x="993229" y="3797499"/>
            <a:chExt cx="2263943" cy="1528615"/>
          </a:xfrm>
        </p:grpSpPr>
        <p:pic>
          <p:nvPicPr>
            <p:cNvPr id="4" name="Picture 2" descr="https://e7.pngegg.com/pngimages/245/358/png-clipart-riddle-puzzle-leadership-thinking-minion-search-engine-optimization-presentation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8" r="11792"/>
            <a:stretch/>
          </p:blipFill>
          <p:spPr bwMode="auto">
            <a:xfrm>
              <a:off x="993229" y="3797499"/>
              <a:ext cx="1213943" cy="1457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s://www.clipartmax.com/png/middle/61-612717_thinking-man-stick-figure-download-body-temperature-animated-gif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13" r="29316"/>
            <a:stretch/>
          </p:blipFill>
          <p:spPr bwMode="auto">
            <a:xfrm>
              <a:off x="2301766" y="3868831"/>
              <a:ext cx="955406" cy="1457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2751085" y="1445265"/>
            <a:ext cx="8576440" cy="384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2875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1часть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Теоретическая «Ваши вопросы-наши ответы». </a:t>
            </a:r>
            <a:r>
              <a:rPr lang="ru-RU" sz="2000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на вопросы отвечают педагоги, </a:t>
            </a:r>
            <a:r>
              <a:rPr lang="ru-RU" sz="2000" dirty="0" smtClean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музыкальный </a:t>
            </a:r>
            <a:r>
              <a:rPr lang="ru-RU" sz="2000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руководитель, </a:t>
            </a:r>
            <a:r>
              <a:rPr lang="ru-RU" sz="2000" dirty="0" smtClean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  <a:r>
              <a:rPr lang="ru-RU" sz="2000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заведующая (в зависимости от содержания вопросов родителей). Ответы должны быть точные, исчерпывающие.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42875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2часть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Коммуникативная, интерактивная часть</a:t>
            </a:r>
            <a:r>
              <a:rPr lang="ru-RU" sz="2000" dirty="0" smtClean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 предлагают решить проблемные педагогические ситуации, педагогические задачи и ответить на вопросы педагогов. Родители делятся опытом семейного </a:t>
            </a:r>
            <a:r>
              <a:rPr lang="ru-RU" sz="2000" dirty="0" smtClean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финансово-экономического воспитания.</a:t>
            </a:r>
          </a:p>
          <a:p>
            <a:pPr marR="142875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часть </a:t>
            </a:r>
            <a:r>
              <a:rPr lang="ru-RU" sz="20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 (обратная связь)</a:t>
            </a:r>
            <a:endParaRPr lang="ru-RU" sz="20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80483" y="1075933"/>
            <a:ext cx="135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7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5384" y="201589"/>
            <a:ext cx="6373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Arial" pitchFamily="34" charset="0"/>
              </a:rPr>
              <a:t>Интервьюирование с интересными людьми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69214" y="1092340"/>
            <a:ext cx="135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38248" y="2040530"/>
            <a:ext cx="9404131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часть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гостя группы.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 о своей профессии с сопровождением (видео, наглядным материалом и др.)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часть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Проведение интервьюирования у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взрослых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(вопросы детей)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часть   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Игровая разминка (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игровая деятельность с детьми, через которую родитель будет знакомить дошкольников с «делом своей жизни».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i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7" y="580675"/>
            <a:ext cx="1619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6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645" y="496613"/>
            <a:ext cx="2811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ds05.infourok.ru/uploads/ex/11bc/00171c2b-0ae1fd04/hello_html_a758e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t="10209" r="1862" b="43790"/>
          <a:stretch/>
        </p:blipFill>
        <p:spPr bwMode="auto">
          <a:xfrm>
            <a:off x="2241175" y="1350329"/>
            <a:ext cx="8116235" cy="290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0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9766" y="535425"/>
            <a:ext cx="71780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«Воспитывает все – вещи, люди, явления.</a:t>
            </a:r>
          </a:p>
          <a:p>
            <a:pPr indent="180340">
              <a:spcAft>
                <a:spcPts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 прежде всего и дольше – люди,</a:t>
            </a:r>
            <a:endParaRPr lang="ru-RU" sz="2400" b="0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на первом месте - родители и педагоги»</a:t>
            </a:r>
            <a:endParaRPr lang="ru-RU" sz="2400" b="0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(А. С. Макаренко)</a:t>
            </a:r>
            <a:endParaRPr lang="ru-RU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img.lovepik.com/photo/50081/3568.jpg_wh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18" y="3465575"/>
            <a:ext cx="3284532" cy="232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ildacdn.com/tild6334-3461-4935-b864-613538393061/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40" y="2248315"/>
            <a:ext cx="7899695" cy="420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6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8408" y="762067"/>
            <a:ext cx="102321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Цель педагога работы с родителями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психолого-педагогическую поддержку семьи и  повышение компетентности родителей в вопросах формирования финансовой культуры ребёнка.</a:t>
            </a:r>
          </a:p>
          <a:p>
            <a:pPr algn="ctr"/>
            <a:endParaRPr lang="ru-RU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avatars.mds.yandex.net/get-zen_doc/26916/pub_60dc8010105992601a45c5ab_60dc8400724c8676a0da8efe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860" y="3114971"/>
            <a:ext cx="4261230" cy="284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544" y="110773"/>
            <a:ext cx="1100023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педагогической помощи и поддержки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финансово-экономическому воспитанию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включает:</a:t>
            </a:r>
            <a:endParaRPr lang="ru-RU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92630631"/>
              </p:ext>
            </p:extLst>
          </p:nvPr>
        </p:nvGraphicFramePr>
        <p:xfrm>
          <a:off x="1867767" y="5816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s://simdou37.crimea-school.ru/sites/default/files/images/1533751_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51" y="4334256"/>
            <a:ext cx="2119881" cy="191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360" y="79171"/>
            <a:ext cx="11045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Основные направления сотрудничества по взаимодействию педагогов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семьями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воспитанников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финансово-экономическому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дошкольников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59356453"/>
              </p:ext>
            </p:extLst>
          </p:nvPr>
        </p:nvGraphicFramePr>
        <p:xfrm>
          <a:off x="1355344" y="864001"/>
          <a:ext cx="984605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1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34360" y="1363240"/>
            <a:ext cx="5803282" cy="413212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247525">
            <a:off x="1891279" y="3469213"/>
            <a:ext cx="221208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финансов»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035843">
            <a:off x="7415992" y="3367710"/>
            <a:ext cx="276922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Будущий первоклассник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s://saby.tatarstan.ru/file/news/761_n1938342_bi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 r="20855"/>
          <a:stretch/>
        </p:blipFill>
        <p:spPr bwMode="auto">
          <a:xfrm>
            <a:off x="4517582" y="2700967"/>
            <a:ext cx="2394627" cy="309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0898" y="1178576"/>
            <a:ext cx="3106191" cy="369332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Адаптация ребенка к ДОУ</a:t>
            </a:r>
          </a:p>
        </p:txBody>
      </p:sp>
      <p:sp>
        <p:nvSpPr>
          <p:cNvPr id="10" name="Прямоугольник 9"/>
          <p:cNvSpPr/>
          <p:nvPr/>
        </p:nvSpPr>
        <p:spPr>
          <a:xfrm rot="20741054">
            <a:off x="7376892" y="2001873"/>
            <a:ext cx="188923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общения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 rot="184759">
            <a:off x="2195377" y="2087300"/>
            <a:ext cx="213141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для всех!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38"/>
          <p:cNvGrpSpPr/>
          <p:nvPr/>
        </p:nvGrpSpPr>
        <p:grpSpPr>
          <a:xfrm>
            <a:off x="381686" y="37470"/>
            <a:ext cx="1673280" cy="1325772"/>
            <a:chOff x="5582745" y="1357737"/>
            <a:chExt cx="2574549" cy="2445398"/>
          </a:xfrm>
        </p:grpSpPr>
        <p:pic>
          <p:nvPicPr>
            <p:cNvPr id="13" name="Picture 16" descr="20 февраля в Кировске состоится отборочный тур первого этапа  республиканского конкурса «Семья года» — «Многодетная семья-2019» |  Районная газета &quot;Кіравец&quot; — Могилевская область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745" y="1357737"/>
              <a:ext cx="2574549" cy="2445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 rot="20869984">
              <a:off x="5797505" y="1840084"/>
              <a:ext cx="1738744" cy="1883043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r>
                <a:rPr lang="ru-RU" b="1" dirty="0">
                  <a:solidFill>
                    <a:srgbClr val="1C0DD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Родительский   университет</a:t>
              </a:r>
            </a:p>
          </p:txBody>
        </p:sp>
      </p:grpSp>
      <p:cxnSp>
        <p:nvCxnSpPr>
          <p:cNvPr id="3" name="Прямая со стрелкой 2"/>
          <p:cNvCxnSpPr/>
          <p:nvPr/>
        </p:nvCxnSpPr>
        <p:spPr>
          <a:xfrm flipV="1">
            <a:off x="6931870" y="3960766"/>
            <a:ext cx="1320945" cy="436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679621" y="2694856"/>
            <a:ext cx="1067955" cy="585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509112" y="2564332"/>
            <a:ext cx="1108504" cy="722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736001" y="1782138"/>
            <a:ext cx="0" cy="82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3016143" y="4137174"/>
            <a:ext cx="1334755" cy="33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317529" y="335622"/>
            <a:ext cx="7746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РОДИТЕЛЬСКИЙ  УНИВЕРСИТЕТ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004" y="-35720"/>
            <a:ext cx="1479946" cy="6337908"/>
            <a:chOff x="25004" y="-35720"/>
            <a:chExt cx="1479946" cy="6893720"/>
          </a:xfrm>
        </p:grpSpPr>
        <p:sp>
          <p:nvSpPr>
            <p:cNvPr id="3" name="Параллелограмм 2"/>
            <p:cNvSpPr/>
            <p:nvPr/>
          </p:nvSpPr>
          <p:spPr>
            <a:xfrm>
              <a:off x="25004" y="-1"/>
              <a:ext cx="767169" cy="6858001"/>
            </a:xfrm>
            <a:prstGeom prst="parallelogram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626865" y="-35720"/>
              <a:ext cx="878085" cy="6893720"/>
            </a:xfrm>
            <a:prstGeom prst="triangle">
              <a:avLst>
                <a:gd name="adj" fmla="val 47306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380204" y="275547"/>
            <a:ext cx="7764557" cy="58158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ru-RU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формы родительского университета</a:t>
            </a:r>
            <a:endParaRPr kumimoji="0" lang="ru-RU" sz="36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10800000" flipV="1">
            <a:off x="2837328" y="1644804"/>
            <a:ext cx="2487413" cy="996522"/>
          </a:xfrm>
          <a:prstGeom prst="rect">
            <a:avLst/>
          </a:prstGeom>
          <a:solidFill>
            <a:srgbClr val="ECBD7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Интервьюирование с интересными людьми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250726" y="1752216"/>
            <a:ext cx="2460259" cy="961883"/>
          </a:xfrm>
          <a:prstGeom prst="rect">
            <a:avLst/>
          </a:prstGeom>
          <a:solidFill>
            <a:srgbClr val="4BB373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калейдоскопы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37329" y="3428999"/>
            <a:ext cx="2521370" cy="770904"/>
          </a:xfrm>
          <a:prstGeom prst="rect">
            <a:avLst/>
          </a:prstGeom>
          <a:solidFill>
            <a:srgbClr val="F68558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икторины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1026" idx="2"/>
            <a:endCxn id="1028" idx="0"/>
          </p:cNvCxnSpPr>
          <p:nvPr/>
        </p:nvCxnSpPr>
        <p:spPr>
          <a:xfrm flipH="1">
            <a:off x="4081034" y="857132"/>
            <a:ext cx="2181449" cy="7876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026" idx="2"/>
            <a:endCxn id="1031" idx="0"/>
          </p:cNvCxnSpPr>
          <p:nvPr/>
        </p:nvCxnSpPr>
        <p:spPr>
          <a:xfrm>
            <a:off x="6262483" y="857132"/>
            <a:ext cx="2218373" cy="89508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081034" y="2684992"/>
            <a:ext cx="1" cy="7261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8583751" y="4404167"/>
            <a:ext cx="0" cy="6606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38"/>
          <p:cNvGrpSpPr/>
          <p:nvPr/>
        </p:nvGrpSpPr>
        <p:grpSpPr>
          <a:xfrm>
            <a:off x="10373488" y="75087"/>
            <a:ext cx="1818512" cy="1556253"/>
            <a:chOff x="5319897" y="1171353"/>
            <a:chExt cx="2574549" cy="2551772"/>
          </a:xfrm>
        </p:grpSpPr>
        <p:pic>
          <p:nvPicPr>
            <p:cNvPr id="40" name="Picture 16" descr="20 февраля в Кировске состоится отборочный тур первого этапа  республиканского конкурса «Семья года» — «Многодетная семья-2019» |  Районная газета &quot;Кіравец&quot; — Могилевская область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897" y="1239924"/>
              <a:ext cx="2574549" cy="2445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353477" y="1171353"/>
              <a:ext cx="2182772" cy="2551772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r>
                <a:rPr lang="ru-RU" b="1" dirty="0">
                  <a:solidFill>
                    <a:srgbClr val="1C0DD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Родительский   университет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837329" y="5064777"/>
            <a:ext cx="2521370" cy="91440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лубы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интересам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264767" y="3489767"/>
            <a:ext cx="2460259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Брифинг</a:t>
            </a:r>
            <a:endParaRPr lang="ru-RU" sz="20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264767" y="5073355"/>
            <a:ext cx="2460259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«Вечера вопросов и ответов»</a:t>
            </a:r>
            <a:endParaRPr lang="ru-RU" sz="2000" dirty="0"/>
          </a:p>
        </p:txBody>
      </p:sp>
      <p:cxnSp>
        <p:nvCxnSpPr>
          <p:cNvPr id="45" name="Прямая со стрелкой 44"/>
          <p:cNvCxnSpPr>
            <a:stCxn id="11" idx="2"/>
            <a:endCxn id="25" idx="0"/>
          </p:cNvCxnSpPr>
          <p:nvPr/>
        </p:nvCxnSpPr>
        <p:spPr>
          <a:xfrm>
            <a:off x="4098014" y="4199903"/>
            <a:ext cx="0" cy="86487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8525435" y="2768389"/>
            <a:ext cx="0" cy="6606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0" descr="ГОРОДСКОЙ КОНКУРС «Моя семья в истории города» - Администрация города  Ясиноват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187" y="2746197"/>
            <a:ext cx="1749579" cy="141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>
            <a:stCxn id="25" idx="3"/>
            <a:endCxn id="34" idx="1"/>
          </p:cNvCxnSpPr>
          <p:nvPr/>
        </p:nvCxnSpPr>
        <p:spPr>
          <a:xfrm>
            <a:off x="5358699" y="5521977"/>
            <a:ext cx="1906068" cy="85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1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6648" y="114671"/>
            <a:ext cx="10184524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сотрудничества с родителями решаются через </a:t>
            </a:r>
            <a:r>
              <a:rPr lang="ru-RU" sz="2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работы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6384" y="1086156"/>
            <a:ext cx="3772956" cy="3740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Информационно-аналитические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890602"/>
            <a:ext cx="4755931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направлено на выявление интересов, потребностей, запросов родителей, уровня их педагогической грамотности, установление эмоционального контакта между педагогами, родителями и детьми.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23361" y="1133969"/>
            <a:ext cx="355315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Познавательные формы работы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39886" y="1899115"/>
            <a:ext cx="548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направлено на ознакомление родителей с особенностями экономического воспитания детей дошкольного возраста, формирование у родителей практических навыков воспитания детей.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5701" y="3843225"/>
            <a:ext cx="31366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Наглядно-информационные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4695180"/>
            <a:ext cx="54026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познакомить родителей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условиями, содержанием и методами экономического воспитания детей в условиях дошкольного учреждения, пересмотреть методы и приемы домашнего воспитания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194695" y="3758516"/>
            <a:ext cx="1289007" cy="3906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Досуговые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1820" y="4605765"/>
            <a:ext cx="483475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призвано устанавливать теплые доверительные отношения, эмоциональный контакт между педагогами и родителями, между родителями и детьми.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030546" y="1512128"/>
            <a:ext cx="484632" cy="46872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457621" y="1512128"/>
            <a:ext cx="484632" cy="46872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030546" y="4226454"/>
            <a:ext cx="484632" cy="46872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8596882" y="4145354"/>
            <a:ext cx="484632" cy="46872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3110</TotalTime>
  <Words>903</Words>
  <Application>Microsoft Office PowerPoint</Application>
  <PresentationFormat>Произвольный</PresentationFormat>
  <Paragraphs>165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User</cp:lastModifiedBy>
  <cp:revision>101</cp:revision>
  <dcterms:created xsi:type="dcterms:W3CDTF">2021-11-28T08:10:12Z</dcterms:created>
  <dcterms:modified xsi:type="dcterms:W3CDTF">2022-05-23T01:38:37Z</dcterms:modified>
</cp:coreProperties>
</file>