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4"/>
  </p:notesMasterIdLst>
  <p:sldIdLst>
    <p:sldId id="256" r:id="rId2"/>
    <p:sldId id="261" r:id="rId3"/>
    <p:sldId id="257" r:id="rId4"/>
    <p:sldId id="263" r:id="rId5"/>
    <p:sldId id="262" r:id="rId6"/>
    <p:sldId id="265" r:id="rId7"/>
    <p:sldId id="266" r:id="rId8"/>
    <p:sldId id="267" r:id="rId9"/>
    <p:sldId id="268" r:id="rId10"/>
    <p:sldId id="283" r:id="rId11"/>
    <p:sldId id="280" r:id="rId12"/>
    <p:sldId id="281" r:id="rId13"/>
    <p:sldId id="270" r:id="rId14"/>
    <p:sldId id="279" r:id="rId15"/>
    <p:sldId id="276" r:id="rId16"/>
    <p:sldId id="275" r:id="rId17"/>
    <p:sldId id="269" r:id="rId18"/>
    <p:sldId id="277" r:id="rId19"/>
    <p:sldId id="278" r:id="rId20"/>
    <p:sldId id="272" r:id="rId21"/>
    <p:sldId id="274" r:id="rId22"/>
    <p:sldId id="273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EE406-387E-44FC-8311-D5FE5E624F0E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CAE5B8-AA5D-4747-98FF-CF4D8FCBC5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8987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E501-23E3-4D26-8EEE-23621E9F2C7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3BD70EF-4C38-4BBF-B081-AC3956FAB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0822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E501-23E3-4D26-8EEE-23621E9F2C7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3BD70EF-4C38-4BBF-B081-AC3956FAB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1938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E501-23E3-4D26-8EEE-23621E9F2C7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3BD70EF-4C38-4BBF-B081-AC3956FAB67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52249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E501-23E3-4D26-8EEE-23621E9F2C7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3BD70EF-4C38-4BBF-B081-AC3956FAB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1767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E501-23E3-4D26-8EEE-23621E9F2C7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3BD70EF-4C38-4BBF-B081-AC3956FAB67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279166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E501-23E3-4D26-8EEE-23621E9F2C7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3BD70EF-4C38-4BBF-B081-AC3956FAB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8278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E501-23E3-4D26-8EEE-23621E9F2C7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D70EF-4C38-4BBF-B081-AC3956FAB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9953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E501-23E3-4D26-8EEE-23621E9F2C7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D70EF-4C38-4BBF-B081-AC3956FAB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5517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E501-23E3-4D26-8EEE-23621E9F2C7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D70EF-4C38-4BBF-B081-AC3956FAB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5674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E501-23E3-4D26-8EEE-23621E9F2C7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3BD70EF-4C38-4BBF-B081-AC3956FAB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897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E501-23E3-4D26-8EEE-23621E9F2C7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3BD70EF-4C38-4BBF-B081-AC3956FAB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460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E501-23E3-4D26-8EEE-23621E9F2C7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3BD70EF-4C38-4BBF-B081-AC3956FAB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8550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E501-23E3-4D26-8EEE-23621E9F2C7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D70EF-4C38-4BBF-B081-AC3956FAB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1469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E501-23E3-4D26-8EEE-23621E9F2C7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D70EF-4C38-4BBF-B081-AC3956FAB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6082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E501-23E3-4D26-8EEE-23621E9F2C7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D70EF-4C38-4BBF-B081-AC3956FAB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9120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E501-23E3-4D26-8EEE-23621E9F2C7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3BD70EF-4C38-4BBF-B081-AC3956FAB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1288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AE501-23E3-4D26-8EEE-23621E9F2C7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3BD70EF-4C38-4BBF-B081-AC3956FAB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3846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2182" y="406400"/>
            <a:ext cx="10210800" cy="6012873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№39</a:t>
            </a:r>
            <a:r>
              <a:rPr lang="ru-RU" sz="6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6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7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КРАЕВАЯ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ИННОВАЦИОННАЯ ПЛОЩАДКА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инновационной инфраструктуре сферы образования Хабаровского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края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Хабаровск 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924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873829" y="4012339"/>
            <a:ext cx="3698965" cy="27742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6634163" y="233681"/>
            <a:ext cx="4869860" cy="36528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33" y="292261"/>
            <a:ext cx="4714239" cy="35356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941613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847639"/>
          </a:xfrm>
        </p:spPr>
        <p:txBody>
          <a:bodyPr/>
          <a:lstStyle/>
          <a:p>
            <a:r>
              <a:rPr lang="ru-RU" b="1" dirty="0" smtClean="0"/>
              <a:t>Содержание литературных центров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74126" y="1410789"/>
            <a:ext cx="7837714" cy="513805"/>
          </a:xfrm>
        </p:spPr>
        <p:txBody>
          <a:bodyPr/>
          <a:lstStyle/>
          <a:p>
            <a:r>
              <a:rPr lang="ru-RU" dirty="0" smtClean="0"/>
              <a:t>Большие книги головоломки, книги «</a:t>
            </a:r>
            <a:r>
              <a:rPr lang="ru-RU" dirty="0" err="1" smtClean="0"/>
              <a:t>бродилки</a:t>
            </a:r>
            <a:r>
              <a:rPr lang="ru-RU" dirty="0" smtClean="0"/>
              <a:t>» 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2426" y="2353310"/>
            <a:ext cx="5594168" cy="41956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7512738" y="2258427"/>
            <a:ext cx="3555856" cy="47381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990675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11379" y="1430076"/>
            <a:ext cx="3452685" cy="21687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000" y="1388687"/>
            <a:ext cx="3571469" cy="26255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2972" y="131819"/>
            <a:ext cx="8952411" cy="1298257"/>
          </a:xfrm>
        </p:spPr>
        <p:txBody>
          <a:bodyPr/>
          <a:lstStyle/>
          <a:p>
            <a:pPr algn="ctr"/>
            <a:r>
              <a:rPr lang="ru-RU" dirty="0" smtClean="0"/>
              <a:t>Интерактивная развивающая папка, мини библиотеки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2412275" y="4201061"/>
            <a:ext cx="4343400" cy="26569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7532915" y="3905773"/>
            <a:ext cx="4029321" cy="28645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804613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Мнемотаблицы</a:t>
            </a:r>
            <a:r>
              <a:rPr lang="ru-RU" b="1" dirty="0" smtClean="0"/>
              <a:t>, схемы, алгоритмы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2924" y="1488507"/>
            <a:ext cx="7158446" cy="53694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671411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Литературный календарь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31" r="561" b="29016"/>
          <a:stretch/>
        </p:blipFill>
        <p:spPr>
          <a:xfrm>
            <a:off x="2778035" y="1264555"/>
            <a:ext cx="5556068" cy="54620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896637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Событийные мероприятия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7646" y="1349829"/>
            <a:ext cx="6174459" cy="470262"/>
          </a:xfrm>
        </p:spPr>
        <p:txBody>
          <a:bodyPr/>
          <a:lstStyle/>
          <a:p>
            <a:r>
              <a:rPr lang="ru-RU" dirty="0" err="1" smtClean="0"/>
              <a:t>Квест</a:t>
            </a:r>
            <a:r>
              <a:rPr lang="ru-RU" dirty="0" smtClean="0"/>
              <a:t> игры, литературные викторины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1749" y="1709069"/>
            <a:ext cx="2878061" cy="43773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915" y="2040640"/>
            <a:ext cx="4952275" cy="37142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4875" y="4249783"/>
            <a:ext cx="4343400" cy="23774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024647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612" y="2751909"/>
            <a:ext cx="6525416" cy="3962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7028" y="271553"/>
            <a:ext cx="5128550" cy="38760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122561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227" y="1045913"/>
            <a:ext cx="4324427" cy="23649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05544" y="1769843"/>
            <a:ext cx="2960770" cy="38733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7091" y="3869135"/>
            <a:ext cx="6293306" cy="2831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8351" y="1045913"/>
            <a:ext cx="3925496" cy="24779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064674" y="167003"/>
            <a:ext cx="4417476" cy="1280890"/>
          </a:xfrm>
        </p:spPr>
        <p:txBody>
          <a:bodyPr/>
          <a:lstStyle/>
          <a:p>
            <a:r>
              <a:rPr lang="ru-RU" b="1" dirty="0" smtClean="0"/>
              <a:t>«</a:t>
            </a:r>
            <a:r>
              <a:rPr lang="ru-RU" b="1" dirty="0" err="1" smtClean="0"/>
              <a:t>Библиодесант</a:t>
            </a:r>
            <a:r>
              <a:rPr lang="ru-RU" b="1" dirty="0" smtClean="0"/>
              <a:t>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672562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765" y="229040"/>
            <a:ext cx="5792129" cy="29318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5784" y="3412835"/>
            <a:ext cx="5567942" cy="34451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13270" y="229040"/>
            <a:ext cx="4340728" cy="32616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00610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805" y="261257"/>
            <a:ext cx="3396344" cy="64555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1452" y="604337"/>
            <a:ext cx="3350616" cy="58051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1040" y="404455"/>
            <a:ext cx="3169920" cy="63123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324058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87645467"/>
              </p:ext>
            </p:extLst>
          </p:nvPr>
        </p:nvGraphicFramePr>
        <p:xfrm>
          <a:off x="1438507" y="1"/>
          <a:ext cx="10753493" cy="68618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338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196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92819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 организация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бюджетное дошкольное образовательное учреждение МБДОУ детский сад № 39, г. Советская Гавань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24408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Статус в инновационной инфраструктуре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Краевая инновационная площадка при инновационной инфраструктуре сферы образования Хабаровского края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24408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инновационной деятельности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«Культурные практики речевого развития как условие формирования предпосылок читательской грамотности у детей 5 – 7 лет»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9451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Ф.И.О. (полностью)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руководителя площадки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Долотина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Ирина Абрамовна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заведующая                                                                      МБДОУ детский сад № 39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139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Куратор от ХК ИРО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4279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Список участников инновационного продукта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Долотина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И.А.- заведующая,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Ильеня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Н.Г.- старший воспитатель, Калинина Е.В.,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Дейнес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Е.В.,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Ласунина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Л.Г.,Сиротинина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Н.С.- воспитатели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82153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3598" y="238735"/>
            <a:ext cx="7823585" cy="638769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Акция «Дарите книги с любовью»</a:t>
            </a:r>
            <a:endParaRPr lang="ru-RU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75155" y="1655400"/>
            <a:ext cx="3044055" cy="3778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0471" y="1257605"/>
            <a:ext cx="3700513" cy="23687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246947" y="755468"/>
            <a:ext cx="2339565" cy="29940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20984" y="4016985"/>
            <a:ext cx="5860868" cy="27106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893779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91505" y="3823818"/>
            <a:ext cx="3708608" cy="27814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423516" y="160354"/>
            <a:ext cx="5279625" cy="656050"/>
          </a:xfrm>
        </p:spPr>
        <p:txBody>
          <a:bodyPr/>
          <a:lstStyle/>
          <a:p>
            <a:r>
              <a:rPr lang="ru-RU" b="1" dirty="0" smtClean="0"/>
              <a:t>Семейный марафон</a:t>
            </a:r>
            <a:endParaRPr lang="ru-RU" b="1" dirty="0"/>
          </a:p>
        </p:txBody>
      </p:sp>
      <p:pic>
        <p:nvPicPr>
          <p:cNvPr id="7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" y="720484"/>
            <a:ext cx="3986829" cy="29901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01456" y="451595"/>
            <a:ext cx="1706269" cy="30333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56" b="42242"/>
          <a:stretch/>
        </p:blipFill>
        <p:spPr>
          <a:xfrm>
            <a:off x="4657416" y="1703842"/>
            <a:ext cx="3094428" cy="24231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Объект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31" b="34367"/>
          <a:stretch/>
        </p:blipFill>
        <p:spPr>
          <a:xfrm>
            <a:off x="424989" y="4063865"/>
            <a:ext cx="3958093" cy="26646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430248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1632" y="387873"/>
            <a:ext cx="7230345" cy="793210"/>
          </a:xfrm>
        </p:spPr>
        <p:txBody>
          <a:bodyPr/>
          <a:lstStyle/>
          <a:p>
            <a:r>
              <a:rPr lang="ru-RU" b="1" dirty="0" smtClean="0"/>
              <a:t>«Родительский университет»</a:t>
            </a:r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675" y="4347246"/>
            <a:ext cx="3679984" cy="22037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0024" y="4042597"/>
            <a:ext cx="4338637" cy="2508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9110" y="1417320"/>
            <a:ext cx="3850890" cy="23890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719618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3635" y="452505"/>
            <a:ext cx="9713912" cy="128089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идея: методические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созданию единого образовательного пространства формирования предпосылок читательской грамотности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0659" y="1733395"/>
            <a:ext cx="11465859" cy="48050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Проблема и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актуальность:                                                                                                                               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век информационных технологий нам, педагогам и родителям, все сложнее привлечь детское внимание к книгам.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Формирование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читательской грамотности у дошкольников стало очень актуальным. Современные дети — это «наблюдатели и зрители», они с ранних лет привыкли воспринимать картинку на экране. Чтение уходит на задний план и становится не интересным. 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Постепенно из нашей жизни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уходит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такая важная традиция, как семейное  чтение, а в итоге — низкий уровень читательской грамотности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этапе преемственности дошкольного образования и начальной школы учителя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видят проблему  в недостаточном  развитии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читательской грамотности  выпускников дошкольных учреждений.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Читательская грамотность – это не перелистывание книги, рассматривание картинок, это умение размышлять над прочитанным текстом, отбирать информацию в огромном потоке и найти ей применение в своей жизненной ситуации.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Дошкольный возраст самый благоприятный для формирования у ребенка читательской грамотности, так как в эти годы он приобретает первоначальные знания об окружающей среде, вырабатываются навыки, привычки, характер. У него формируется интерес к книге, закладываются основы разносторонней читательской деятельности.</a:t>
            </a:r>
          </a:p>
          <a:p>
            <a:pPr marL="0" indent="0">
              <a:buNone/>
            </a:pPr>
            <a:endParaRPr lang="ru-RU" sz="5400" b="1" dirty="0" smtClean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471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3635" y="452505"/>
            <a:ext cx="9713912" cy="128089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идея: методические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созданию единого образовательного пространства формирования предпосылок читательской грамотности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2819" y="2018371"/>
            <a:ext cx="10803345" cy="45258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Цель инновационной деятельности: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единого образовательного пространства для формирования у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старших дошкольников  интереса к  чтению,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развитие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и желания работать с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книгой во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взаимодействии всех участников образовательного процесса: педагогов, детей, родителей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Задачи: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1.Формировать </a:t>
            </a:r>
            <a:r>
              <a:rPr lang="ru-RU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способность осмысленно воспринимать информацию и умение его интерпретировать, развивать образную речь и словесное творчество</a:t>
            </a:r>
            <a:r>
              <a:rPr lang="ru-RU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Создать единое образовательное пространство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формирования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предпосылок читательской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грамотности у детей 5-7 лет;</a:t>
            </a:r>
            <a:r>
              <a:rPr lang="ru-RU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3. Повысить </a:t>
            </a:r>
            <a:r>
              <a:rPr lang="ru-RU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эффективность работы по приобщению детей к книге во взаимодействии всех участников образовательного процесса: педагогов, детей, родителей;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003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6"/>
          <p:cNvSpPr txBox="1">
            <a:spLocks noGrp="1"/>
          </p:cNvSpPr>
          <p:nvPr>
            <p:ph type="title"/>
          </p:nvPr>
        </p:nvSpPr>
        <p:spPr>
          <a:xfrm>
            <a:off x="4208421" y="74685"/>
            <a:ext cx="3710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Описание продукта</a:t>
            </a: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15678765"/>
              </p:ext>
            </p:extLst>
          </p:nvPr>
        </p:nvGraphicFramePr>
        <p:xfrm>
          <a:off x="278674" y="549954"/>
          <a:ext cx="11713030" cy="7606644"/>
        </p:xfrm>
        <a:graphic>
          <a:graphicData uri="http://schemas.openxmlformats.org/drawingml/2006/table">
            <a:tbl>
              <a:tblPr firstRow="1" firstCol="1" bandRow="1"/>
              <a:tblGrid>
                <a:gridCol w="5856515">
                  <a:extLst>
                    <a:ext uri="{9D8B030D-6E8A-4147-A177-3AD203B41FA5}">
                      <a16:colId xmlns="" xmlns:a16="http://schemas.microsoft.com/office/drawing/2014/main" val="3697851247"/>
                    </a:ext>
                  </a:extLst>
                </a:gridCol>
                <a:gridCol w="5856515">
                  <a:extLst>
                    <a:ext uri="{9D8B030D-6E8A-4147-A177-3AD203B41FA5}">
                      <a16:colId xmlns="" xmlns:a16="http://schemas.microsoft.com/office/drawing/2014/main" val="2472106811"/>
                    </a:ext>
                  </a:extLst>
                </a:gridCol>
              </a:tblGrid>
              <a:tr h="261588">
                <a:tc gridSpan="2">
                  <a:txBody>
                    <a:bodyPr/>
                    <a:lstStyle/>
                    <a:p>
                      <a:pPr marL="347472" indent="-347472" algn="ctr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800"/>
                        <a:buFont typeface="+mj-lt"/>
                        <a:buAutoNum type="arabicPeriod"/>
                      </a:pPr>
                      <a:r>
                        <a:rPr lang="ru-RU" sz="1300" b="1" i="0" u="none" strike="noStrike" kern="1200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Общая информация</a:t>
                      </a:r>
                      <a:endParaRPr lang="ru-RU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75" marR="51275" marT="56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11311017"/>
                  </a:ext>
                </a:extLst>
              </a:tr>
              <a:tr h="1138664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1" i="0" u="none" strike="noStrike" kern="12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Наименование проекта</a:t>
                      </a:r>
                      <a:endParaRPr lang="ru-RU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75" marR="51275" marT="56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b="0" i="0" u="none" strike="noStrike" kern="12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 итоговая</a:t>
                      </a:r>
                      <a:endParaRPr lang="ru-RU" sz="1800" b="0" i="0" u="none" strike="noStrike" kern="1200" dirty="0" smtClean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 Создание единого образовательного пространства для развития предпосылок читательской грамотности у детей 5-7 лет»</a:t>
                      </a:r>
                    </a:p>
                    <a:p>
                      <a:pPr marL="0" marR="0" lvl="0" indent="0" algn="l" defTabSz="4572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Тема начало проекта-</a:t>
                      </a:r>
                    </a:p>
                    <a:p>
                      <a:pPr marL="0" marR="0" lvl="0" indent="0" algn="l" defTabSz="4572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«Культурные практики речевого развития как условие формирования предпосылок читательской грамотности у детей 5-7 лет»</a:t>
                      </a:r>
                    </a:p>
                    <a:p>
                      <a:pPr marL="0" algn="l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75" marR="51275" marT="56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67374098"/>
                  </a:ext>
                </a:extLst>
              </a:tr>
              <a:tr h="288790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1" i="0" u="none" strike="noStrike" kern="12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Период реализации проекта</a:t>
                      </a:r>
                      <a:endParaRPr lang="ru-RU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75" marR="51275" marT="56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 год</a:t>
                      </a:r>
                      <a:endParaRPr lang="ru-RU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75" marR="51275" marT="56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51838190"/>
                  </a:ext>
                </a:extLst>
              </a:tr>
              <a:tr h="1138664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1" i="0" u="none" strike="noStrike" kern="12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Новизна идеи проекта</a:t>
                      </a:r>
                      <a:endParaRPr lang="ru-RU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75" marR="51275" marT="56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Методические рекомендации по созданию единого образовательного пространства формирования предпосылок читательской грамотности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5" marR="51275" marT="56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3579198"/>
                  </a:ext>
                </a:extLst>
              </a:tr>
              <a:tr h="2536059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Результаты проекта </a:t>
                      </a:r>
                      <a:endParaRPr lang="ru-RU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75" marR="51275" marT="56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Сборник 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конспектов и сценариев образовательной деятельности по формированию « Читательской грамотности, направленных на социализацию дошкольников в речевом образовании;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у старших дошкольников эмоциональной отзывчивости, самостоятельности и ответственности за результаты своей деятельности, для последующего успешного обучения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школе.</a:t>
                      </a:r>
                    </a:p>
                  </a:txBody>
                  <a:tcPr marL="51275" marR="51275" marT="56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85472605"/>
                  </a:ext>
                </a:extLst>
              </a:tr>
              <a:tr h="591585"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1" i="0" u="none" strike="noStrike" kern="120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75" marR="51275" marT="56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5966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17709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49221622"/>
              </p:ext>
            </p:extLst>
          </p:nvPr>
        </p:nvGraphicFramePr>
        <p:xfrm>
          <a:off x="0" y="0"/>
          <a:ext cx="11913326" cy="6807717"/>
        </p:xfrm>
        <a:graphic>
          <a:graphicData uri="http://schemas.openxmlformats.org/drawingml/2006/table">
            <a:tbl>
              <a:tblPr firstRow="1" firstCol="1" bandRow="1"/>
              <a:tblGrid>
                <a:gridCol w="5969726">
                  <a:extLst>
                    <a:ext uri="{9D8B030D-6E8A-4147-A177-3AD203B41FA5}">
                      <a16:colId xmlns="" xmlns:a16="http://schemas.microsoft.com/office/drawing/2014/main" val="3697851247"/>
                    </a:ext>
                  </a:extLst>
                </a:gridCol>
                <a:gridCol w="5943600">
                  <a:extLst>
                    <a:ext uri="{9D8B030D-6E8A-4147-A177-3AD203B41FA5}">
                      <a16:colId xmlns="" xmlns:a16="http://schemas.microsoft.com/office/drawing/2014/main" val="2472106811"/>
                    </a:ext>
                  </a:extLst>
                </a:gridCol>
              </a:tblGrid>
              <a:tr h="359096">
                <a:tc gridSpan="2">
                  <a:txBody>
                    <a:bodyPr/>
                    <a:lstStyle/>
                    <a:p>
                      <a:pPr marL="347472" indent="-347472" algn="ctr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800"/>
                        <a:buFont typeface="+mj-lt"/>
                        <a:buAutoNum type="arabicPeriod"/>
                      </a:pPr>
                      <a:r>
                        <a:rPr lang="ru-RU" sz="1300" b="1" i="0" u="none" strike="noStrike" kern="1200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Общая информация</a:t>
                      </a:r>
                      <a:endParaRPr lang="ru-RU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75" marR="51275" marT="56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11311017"/>
                  </a:ext>
                </a:extLst>
              </a:tr>
              <a:tr h="359096">
                <a:tc gridSpan="2">
                  <a:txBody>
                    <a:bodyPr/>
                    <a:lstStyle/>
                    <a:p>
                      <a:pPr marL="0" indent="0" algn="ctr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1" i="0" u="none" strike="noStrike" kern="1200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2. Продукт</a:t>
                      </a:r>
                      <a:endParaRPr lang="ru-RU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75" marR="51275" marT="56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85944275"/>
                  </a:ext>
                </a:extLst>
              </a:tr>
              <a:tr h="359096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1" i="0" u="none" strike="noStrike" kern="12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Пользователь продукта</a:t>
                      </a:r>
                      <a:endParaRPr lang="ru-RU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75" marR="51275" marT="56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ОДОУ, педагоги ДОУ района и Хабаровского края</a:t>
                      </a:r>
                      <a:endParaRPr lang="ru-RU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75" marR="51275" marT="56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77438325"/>
                  </a:ext>
                </a:extLst>
              </a:tr>
              <a:tr h="359096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1" i="0" u="none" strike="noStrike" kern="12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Благополучатель</a:t>
                      </a:r>
                      <a:r>
                        <a:rPr lang="ru-RU" sz="1300" b="1" i="0" u="none" strike="noStrike" kern="1200" baseline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 от использования продукта</a:t>
                      </a:r>
                      <a:endParaRPr lang="ru-RU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75" marR="51275" marT="56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Воспитанники ОДОУ</a:t>
                      </a:r>
                      <a:endParaRPr lang="ru-RU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75" marR="51275" marT="56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76082427"/>
                  </a:ext>
                </a:extLst>
              </a:tr>
              <a:tr h="359096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1" i="0" u="none" strike="noStrike" kern="12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Ценность продукта для целевого пользователя</a:t>
                      </a:r>
                      <a:endParaRPr lang="ru-RU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75" marR="51275" marT="56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выстраивание системы работы по формированию культурных практик речевого развития</a:t>
                      </a:r>
                      <a:endParaRPr lang="ru-RU" sz="1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algn="l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75" marR="51275" marT="56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06467885"/>
                  </a:ext>
                </a:extLst>
              </a:tr>
              <a:tr h="359096">
                <a:tc gridSpan="2">
                  <a:txBody>
                    <a:bodyPr/>
                    <a:lstStyle/>
                    <a:p>
                      <a:pPr marL="0" indent="0" algn="ctr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1" i="0" u="none" strike="noStrike" kern="1200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3. Описание продукта</a:t>
                      </a:r>
                      <a:endParaRPr lang="ru-RU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75" marR="51275" marT="56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81763054"/>
                  </a:ext>
                </a:extLst>
              </a:tr>
              <a:tr h="359096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Краткое описание и характеристика продукта</a:t>
                      </a:r>
                      <a:endParaRPr lang="ru-RU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75" marR="51275" marT="56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 состоит из разработанной модели и методических рекомендаций по созданию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единого образовательного пространства формирования предпосылок читательской грамотности</a:t>
                      </a:r>
                    </a:p>
                    <a:p>
                      <a:pPr marL="0" algn="l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75" marR="51275" marT="56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39384573"/>
                  </a:ext>
                </a:extLst>
              </a:tr>
              <a:tr h="359096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1" i="0" u="none" strike="noStrike" kern="12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Основные функции продукта </a:t>
                      </a:r>
                      <a:endParaRPr lang="ru-RU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75" marR="51275" marT="56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педагогической деятельности коллективов ДОУ по организации созданию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единого образовательного пространства формирования предпосылок читательской грамотности</a:t>
                      </a:r>
                    </a:p>
                    <a:p>
                      <a:pPr marL="0" algn="l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75" marR="51275" marT="56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10558429"/>
                  </a:ext>
                </a:extLst>
              </a:tr>
              <a:tr h="359096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Уникальность и конкурентные преимущества продукта</a:t>
                      </a:r>
                      <a:endParaRPr lang="ru-RU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75" marR="51275" marT="56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обеспечить обновление единого речевого образовательного пространства по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формированию предпосылок читательской грамотности</a:t>
                      </a:r>
                    </a:p>
                    <a:p>
                      <a:pPr marL="0" algn="l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75" marR="51275" marT="56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47702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87233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09331033"/>
              </p:ext>
            </p:extLst>
          </p:nvPr>
        </p:nvGraphicFramePr>
        <p:xfrm>
          <a:off x="278672" y="517302"/>
          <a:ext cx="11773990" cy="862149"/>
        </p:xfrm>
        <a:graphic>
          <a:graphicData uri="http://schemas.openxmlformats.org/drawingml/2006/table">
            <a:tbl>
              <a:tblPr firstRow="1" firstCol="1" bandRow="1"/>
              <a:tblGrid>
                <a:gridCol w="5886995">
                  <a:extLst>
                    <a:ext uri="{9D8B030D-6E8A-4147-A177-3AD203B41FA5}">
                      <a16:colId xmlns="" xmlns:a16="http://schemas.microsoft.com/office/drawing/2014/main" val="1962860522"/>
                    </a:ext>
                  </a:extLst>
                </a:gridCol>
                <a:gridCol w="5886995">
                  <a:extLst>
                    <a:ext uri="{9D8B030D-6E8A-4147-A177-3AD203B41FA5}">
                      <a16:colId xmlns="" xmlns:a16="http://schemas.microsoft.com/office/drawing/2014/main" val="1109628573"/>
                    </a:ext>
                  </a:extLst>
                </a:gridCol>
              </a:tblGrid>
              <a:tr h="264341">
                <a:tc gridSpan="2">
                  <a:txBody>
                    <a:bodyPr/>
                    <a:lstStyle/>
                    <a:p>
                      <a:pPr marL="0" indent="0" algn="ctr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1" i="0" u="none" strike="noStrike" kern="1200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4. Приложения (схемы, фото и т. д)</a:t>
                      </a:r>
                      <a:endParaRPr lang="ru-RU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75" marR="51275" marT="56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65448430"/>
                  </a:ext>
                </a:extLst>
              </a:tr>
              <a:tr h="597808"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75" marR="51275" marT="56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12078522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99697152"/>
              </p:ext>
            </p:extLst>
          </p:nvPr>
        </p:nvGraphicFramePr>
        <p:xfrm>
          <a:off x="278674" y="158206"/>
          <a:ext cx="11773989" cy="359096"/>
        </p:xfrm>
        <a:graphic>
          <a:graphicData uri="http://schemas.openxmlformats.org/drawingml/2006/table">
            <a:tbl>
              <a:tblPr firstRow="1" firstCol="1" bandRow="1"/>
              <a:tblGrid>
                <a:gridCol w="5899905">
                  <a:extLst>
                    <a:ext uri="{9D8B030D-6E8A-4147-A177-3AD203B41FA5}">
                      <a16:colId xmlns="" xmlns:a16="http://schemas.microsoft.com/office/drawing/2014/main" val="3666470942"/>
                    </a:ext>
                  </a:extLst>
                </a:gridCol>
                <a:gridCol w="5874084">
                  <a:extLst>
                    <a:ext uri="{9D8B030D-6E8A-4147-A177-3AD203B41FA5}">
                      <a16:colId xmlns="" xmlns:a16="http://schemas.microsoft.com/office/drawing/2014/main" val="12707024"/>
                    </a:ext>
                  </a:extLst>
                </a:gridCol>
              </a:tblGrid>
              <a:tr h="359096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Слабые стороны продукта (риски при использовании)</a:t>
                      </a:r>
                      <a:endParaRPr lang="ru-RU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75" marR="51275" marT="56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i="0" u="none" strike="noStrike" kern="12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75" marR="51275" marT="56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18762798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671ACCA-491F-8CA7-1ED2-AB06D677E0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2657" t="3869" r="33572" b="4167"/>
          <a:stretch/>
        </p:blipFill>
        <p:spPr>
          <a:xfrm>
            <a:off x="949235" y="1292366"/>
            <a:ext cx="10072910" cy="540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152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d638f051-f44c-4aea-b0ae-9ec7e10c96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89" t="2739" r="13928" b="594"/>
          <a:stretch/>
        </p:blipFill>
        <p:spPr>
          <a:xfrm>
            <a:off x="670560" y="160338"/>
            <a:ext cx="10885713" cy="660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325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9430" y="226423"/>
            <a:ext cx="9335587" cy="95794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Создание единого образовательного </a:t>
            </a:r>
            <a:r>
              <a:rPr lang="ru-RU" b="1" dirty="0" err="1" smtClean="0"/>
              <a:t>прстранства</a:t>
            </a:r>
            <a:r>
              <a:rPr lang="ru-RU" b="1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Литературные центры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786" y="1751128"/>
            <a:ext cx="3686610" cy="30482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88137" y="1357639"/>
            <a:ext cx="2460698" cy="34417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-2715" b="8569"/>
          <a:stretch/>
        </p:blipFill>
        <p:spPr>
          <a:xfrm>
            <a:off x="6921956" y="2717074"/>
            <a:ext cx="2397158" cy="37934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0890" y="2717074"/>
            <a:ext cx="2850896" cy="37988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57406509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560</TotalTime>
  <Words>427</Words>
  <Application>Microsoft Office PowerPoint</Application>
  <PresentationFormat>Произвольный</PresentationFormat>
  <Paragraphs>72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Легкий дым</vt:lpstr>
      <vt:lpstr> Муниципальное бюджетное дошкольное образовательное учреждение детский сад №39  КРАЕВАЯ ИННОВАЦИОННАЯ ПЛОЩАДКА при инновационной инфраструктуре сферы образования Хабаровского края         Хабаровск  2023</vt:lpstr>
      <vt:lpstr>Слайд 2</vt:lpstr>
      <vt:lpstr>Инновационная идея: методические рекомендации по созданию единого образовательного пространства формирования предпосылок читательской грамотности </vt:lpstr>
      <vt:lpstr>Инновационная идея: методические рекомендации по созданию единого образовательного пространства формирования предпосылок читательской грамотности </vt:lpstr>
      <vt:lpstr> Описание продукта</vt:lpstr>
      <vt:lpstr>Слайд 6</vt:lpstr>
      <vt:lpstr>Слайд 7</vt:lpstr>
      <vt:lpstr>Слайд 8</vt:lpstr>
      <vt:lpstr>Создание единого образовательного прстранства   Литературные центры</vt:lpstr>
      <vt:lpstr>Слайд 10</vt:lpstr>
      <vt:lpstr>Содержание литературных центров</vt:lpstr>
      <vt:lpstr>Интерактивная развивающая папка, мини библиотеки</vt:lpstr>
      <vt:lpstr>Мнемотаблицы, схемы, алгоритмы</vt:lpstr>
      <vt:lpstr>Литературный календарь</vt:lpstr>
      <vt:lpstr>Событийные мероприятия</vt:lpstr>
      <vt:lpstr>Слайд 16</vt:lpstr>
      <vt:lpstr>«Библиодесант»</vt:lpstr>
      <vt:lpstr>Слайд 18</vt:lpstr>
      <vt:lpstr>Слайд 19</vt:lpstr>
      <vt:lpstr>Акция «Дарите книги с любовью»</vt:lpstr>
      <vt:lpstr>Семейный марафон</vt:lpstr>
      <vt:lpstr>«Родительский университет»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Кузнецова</dc:creator>
  <cp:lastModifiedBy>ФоминаНА</cp:lastModifiedBy>
  <cp:revision>45</cp:revision>
  <dcterms:created xsi:type="dcterms:W3CDTF">2022-10-27T00:40:12Z</dcterms:created>
  <dcterms:modified xsi:type="dcterms:W3CDTF">2023-04-26T22:53:07Z</dcterms:modified>
</cp:coreProperties>
</file>