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1" r:id="rId4"/>
    <p:sldId id="262" r:id="rId5"/>
    <p:sldId id="264" r:id="rId6"/>
    <p:sldId id="266" r:id="rId7"/>
    <p:sldId id="260" r:id="rId8"/>
    <p:sldId id="263" r:id="rId9"/>
    <p:sldId id="270" r:id="rId10"/>
    <p:sldId id="265" r:id="rId11"/>
    <p:sldId id="275" r:id="rId12"/>
    <p:sldId id="278" r:id="rId13"/>
    <p:sldId id="273" r:id="rId14"/>
    <p:sldId id="2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3D24F4"/>
    <a:srgbClr val="1629E0"/>
    <a:srgbClr val="F6FCC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-110" y="-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8D9E-2C9E-4390-8994-52D310226CCC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1D7D-2403-4BEA-843B-6D1497866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6185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8D9E-2C9E-4390-8994-52D310226CCC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1D7D-2403-4BEA-843B-6D1497866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098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8D9E-2C9E-4390-8994-52D310226CCC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1D7D-2403-4BEA-843B-6D1497866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030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8D9E-2C9E-4390-8994-52D310226CCC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1D7D-2403-4BEA-843B-6D1497866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895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8D9E-2C9E-4390-8994-52D310226CCC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1D7D-2403-4BEA-843B-6D1497866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0422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8D9E-2C9E-4390-8994-52D310226CCC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1D7D-2403-4BEA-843B-6D1497866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8926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8D9E-2C9E-4390-8994-52D310226CCC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1D7D-2403-4BEA-843B-6D1497866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1925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8D9E-2C9E-4390-8994-52D310226CCC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1D7D-2403-4BEA-843B-6D1497866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116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8D9E-2C9E-4390-8994-52D310226CCC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1D7D-2403-4BEA-843B-6D1497866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4186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8D9E-2C9E-4390-8994-52D310226CCC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1D7D-2403-4BEA-843B-6D1497866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5381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8D9E-2C9E-4390-8994-52D310226CCC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1D7D-2403-4BEA-843B-6D1497866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6097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38D9E-2C9E-4390-8994-52D310226CCC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A1D7D-2403-4BEA-843B-6D1497866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600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6522" y="1375834"/>
            <a:ext cx="11298115" cy="2463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3D24F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Фотоотчет  </a:t>
            </a:r>
            <a:r>
              <a:rPr lang="ru-RU" sz="3600" b="1" dirty="0">
                <a:solidFill>
                  <a:srgbClr val="3D24F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промежуточных результатов деятельности</a:t>
            </a: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Муниципального бюджетного дошкольного образовательного учреждения детского сада № 14 </a:t>
            </a: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Советская Гавань, Хабаровского края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9375" y="3839265"/>
            <a:ext cx="9592408" cy="1110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краевой инновационной площадки:  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Азбука экономики для дошкольников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741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4371" y="930839"/>
            <a:ext cx="4655092" cy="2632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866" r="15159"/>
          <a:stretch/>
        </p:blipFill>
        <p:spPr>
          <a:xfrm>
            <a:off x="483576" y="1022532"/>
            <a:ext cx="2626171" cy="37477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9753" y="1022532"/>
            <a:ext cx="2742827" cy="2572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72296" y="4026876"/>
            <a:ext cx="3498965" cy="2624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6890" y="4026876"/>
            <a:ext cx="3870054" cy="2707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619"/>
          <a:stretch/>
        </p:blipFill>
        <p:spPr>
          <a:xfrm>
            <a:off x="161412" y="4989892"/>
            <a:ext cx="1960220" cy="17443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19" t="37697" r="29765"/>
          <a:stretch/>
        </p:blipFill>
        <p:spPr>
          <a:xfrm>
            <a:off x="1945169" y="4989893"/>
            <a:ext cx="1772035" cy="17443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553427" y="222662"/>
            <a:ext cx="44793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1629E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Акция </a:t>
            </a:r>
            <a:r>
              <a:rPr lang="en-US" sz="2800" b="1" dirty="0" smtClean="0">
                <a:solidFill>
                  <a:srgbClr val="1629E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#</a:t>
            </a:r>
            <a:r>
              <a:rPr lang="ru-RU" sz="2800" b="1" dirty="0" smtClean="0">
                <a:solidFill>
                  <a:srgbClr val="1629E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«Чудо - копилка»</a:t>
            </a:r>
            <a:endParaRPr lang="ru-RU" sz="2800" b="1" dirty="0">
              <a:solidFill>
                <a:srgbClr val="1629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240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77"/>
          <a:stretch/>
        </p:blipFill>
        <p:spPr>
          <a:xfrm>
            <a:off x="3191084" y="1155927"/>
            <a:ext cx="2692978" cy="52647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471" y="1196268"/>
            <a:ext cx="2419859" cy="2391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1259" y="1156447"/>
            <a:ext cx="2681470" cy="5196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1" y="3836893"/>
            <a:ext cx="2526007" cy="2624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900" y="3908114"/>
            <a:ext cx="2528800" cy="2391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1971" y="1102659"/>
            <a:ext cx="2494906" cy="25011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198886" y="303345"/>
            <a:ext cx="44793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1629E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Акция </a:t>
            </a:r>
            <a:r>
              <a:rPr lang="en-US" sz="2800" b="1" dirty="0" smtClean="0">
                <a:solidFill>
                  <a:srgbClr val="1629E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#</a:t>
            </a:r>
            <a:r>
              <a:rPr lang="ru-RU" sz="2800" b="1" dirty="0" smtClean="0">
                <a:solidFill>
                  <a:srgbClr val="1629E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«Чудо - копилка»</a:t>
            </a:r>
            <a:endParaRPr lang="ru-RU" sz="2800" b="1" dirty="0">
              <a:solidFill>
                <a:srgbClr val="1629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012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737" y="1016975"/>
            <a:ext cx="3220422" cy="5607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4755" y="941175"/>
            <a:ext cx="3181745" cy="5607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9176" y="941175"/>
            <a:ext cx="3184432" cy="54960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046051" y="249556"/>
            <a:ext cx="44793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1629E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Акция </a:t>
            </a:r>
            <a:r>
              <a:rPr lang="en-US" sz="2800" b="1" dirty="0" smtClean="0">
                <a:solidFill>
                  <a:srgbClr val="1629E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#</a:t>
            </a:r>
            <a:r>
              <a:rPr lang="ru-RU" sz="2800" b="1" dirty="0" smtClean="0">
                <a:solidFill>
                  <a:srgbClr val="1629E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«Чудо - копилка»</a:t>
            </a:r>
            <a:endParaRPr lang="ru-RU" sz="2800" b="1" dirty="0">
              <a:solidFill>
                <a:srgbClr val="1629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198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580910" y="1084486"/>
            <a:ext cx="6730064" cy="2996456"/>
            <a:chOff x="-195269" y="1275999"/>
            <a:chExt cx="8191858" cy="4327770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2" cstate="print"/>
            <a:srcRect l="36768" t="20136" r="33976" b="7015"/>
            <a:stretch/>
          </p:blipFill>
          <p:spPr bwMode="auto">
            <a:xfrm>
              <a:off x="5519614" y="1276000"/>
              <a:ext cx="2476975" cy="43277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7" name="Рисунок 6"/>
            <p:cNvPicPr/>
            <p:nvPr/>
          </p:nvPicPr>
          <p:blipFill rotWithShape="1">
            <a:blip r:embed="rId3" cstate="print"/>
            <a:srcRect l="37023" t="20590" r="34103" b="6540"/>
            <a:stretch/>
          </p:blipFill>
          <p:spPr bwMode="auto">
            <a:xfrm>
              <a:off x="2715683" y="1275999"/>
              <a:ext cx="2411487" cy="43277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8" name="Рисунок 7"/>
            <p:cNvPicPr/>
            <p:nvPr/>
          </p:nvPicPr>
          <p:blipFill rotWithShape="1">
            <a:blip r:embed="rId4" cstate="print"/>
            <a:srcRect l="36770" t="20362" r="34230" b="6560"/>
            <a:stretch/>
          </p:blipFill>
          <p:spPr bwMode="auto">
            <a:xfrm>
              <a:off x="-195269" y="1276000"/>
              <a:ext cx="2518509" cy="43277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3444781" y="138636"/>
            <a:ext cx="48756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3D24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</a:t>
            </a:r>
            <a:endParaRPr lang="ru-RU" sz="4400" b="1" dirty="0">
              <a:solidFill>
                <a:srgbClr val="3D24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047" y="5673473"/>
            <a:ext cx="10980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МБДОУ №14 приняли участие в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Всероссиской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Онлайн – олимпиаде «Азбука финансов» (Центр ОПВММ «Твори! Участвуй! Побеждай!»); онлайн – олимпиаде 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Всезнайкино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номинации «Профессии».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160" y="2648527"/>
            <a:ext cx="2115929" cy="2996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8684" y="2675421"/>
            <a:ext cx="2115930" cy="2937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C:\Users\1\AppData\Local\Microsoft\Windows\INetCache\Content.Word\IMG_20201109_09051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2875" y="1116106"/>
            <a:ext cx="3446243" cy="4408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0870" y="2643173"/>
            <a:ext cx="1990165" cy="2937356"/>
          </a:xfrm>
          <a:prstGeom prst="rect">
            <a:avLst/>
          </a:prstGeom>
          <a:ln w="31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7247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3" cstate="print"/>
          <a:srcRect l="39586" t="31275" r="36957" b="13973"/>
          <a:stretch/>
        </p:blipFill>
        <p:spPr bwMode="auto">
          <a:xfrm>
            <a:off x="4195484" y="474892"/>
            <a:ext cx="3386710" cy="4888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2047" y="5657671"/>
            <a:ext cx="119499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Публикация в Международном педагогическом портале «ФГОС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Online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статьи «Формирование основ финансовой грамотности у старших дошкольников» воспитателя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Хадиевой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Г.К. (СМИ ЭЛ №ФС 77-72602).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 b="45641"/>
          <a:stretch>
            <a:fillRect/>
          </a:stretch>
        </p:blipFill>
        <p:spPr bwMode="auto">
          <a:xfrm>
            <a:off x="201705" y="188259"/>
            <a:ext cx="3765176" cy="153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18565" y="1815352"/>
          <a:ext cx="2782419" cy="3805519"/>
        </p:xfrm>
        <a:graphic>
          <a:graphicData uri="http://schemas.openxmlformats.org/presentationml/2006/ole">
            <p:oleObj spid="_x0000_s1028" name="Acrobat Document" r:id="rId5" imgW="4533766" imgH="6415958" progId="AcroExch.Document.DC">
              <p:embed/>
            </p:oleObj>
          </a:graphicData>
        </a:graphic>
      </p:graphicFrame>
      <p:pic>
        <p:nvPicPr>
          <p:cNvPr id="7" name="Рисунок 6"/>
          <p:cNvPicPr/>
          <p:nvPr/>
        </p:nvPicPr>
        <p:blipFill>
          <a:blip r:embed="rId6" cstate="print"/>
          <a:srcRect b="8595"/>
          <a:stretch>
            <a:fillRect/>
          </a:stretch>
        </p:blipFill>
        <p:spPr bwMode="auto">
          <a:xfrm>
            <a:off x="8080915" y="978644"/>
            <a:ext cx="2779825" cy="3727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8319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137" y="712214"/>
            <a:ext cx="4228009" cy="4033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2680" y="5212331"/>
            <a:ext cx="1053844" cy="987277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ngle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524175">
            <a:off x="745729" y="5150578"/>
            <a:ext cx="1088709" cy="1110784"/>
          </a:xfrm>
          <a:prstGeom prst="ellipse">
            <a:avLst/>
          </a:prstGeom>
          <a:ln w="63500" cap="rnd">
            <a:solidFill>
              <a:srgbClr val="FF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ngle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3118" y="684710"/>
            <a:ext cx="6143963" cy="3490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514854" y="51228"/>
            <a:ext cx="4385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1629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«Что? Где? Почем?»</a:t>
            </a:r>
            <a:endParaRPr lang="ru-RU" sz="2800" b="1" i="0" dirty="0">
              <a:solidFill>
                <a:srgbClr val="1629E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6442" y="4916423"/>
            <a:ext cx="1997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3D24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Эмблемы команд</a:t>
            </a:r>
            <a:endParaRPr lang="ru-RU" b="1" dirty="0">
              <a:solidFill>
                <a:srgbClr val="3D24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4797" y="6334023"/>
            <a:ext cx="229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«Эконом-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Угадайки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174" y="6304013"/>
            <a:ext cx="2123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«Эконом-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Знайки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1934309" y="5212331"/>
            <a:ext cx="747345" cy="38836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919046" y="5212331"/>
            <a:ext cx="703385" cy="425080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48792" y="4285481"/>
            <a:ext cx="69023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игре участвовали две команды «Эконом -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Знайки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«Эконом-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Угадайки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дети запускали волчок , активно отвечали на вопросы  сказочных героев , отгадывали что находится в «чёрном ящике», слушали «музыкальную паузу».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274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6946" y="4606069"/>
            <a:ext cx="2813535" cy="1582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655" y="788209"/>
            <a:ext cx="4958861" cy="2789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6984" y="788209"/>
            <a:ext cx="5064366" cy="5827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5946" y="3940076"/>
            <a:ext cx="4033839" cy="28201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514854" y="51228"/>
            <a:ext cx="498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1629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«Что? Где? Почем?»</a:t>
            </a:r>
            <a:endParaRPr lang="ru-RU" sz="3200" b="1" i="0" dirty="0">
              <a:solidFill>
                <a:srgbClr val="1629E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58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0462" y="1062139"/>
            <a:ext cx="4780874" cy="28999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0901" y="1164114"/>
            <a:ext cx="4024801" cy="2876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6109" y="4308623"/>
            <a:ext cx="3212839" cy="2409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759" y="4443869"/>
            <a:ext cx="3612633" cy="2274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2665" y="4244211"/>
            <a:ext cx="2788531" cy="2474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75846" y="42240"/>
            <a:ext cx="1151097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3D24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образовательная деятельность по  теме: </a:t>
            </a:r>
            <a:r>
              <a:rPr lang="ru-RU" sz="2800" b="1" dirty="0">
                <a:solidFill>
                  <a:srgbClr val="3D24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денег</a:t>
            </a:r>
            <a:r>
              <a:rPr lang="ru-RU" sz="2800" b="1" dirty="0" smtClean="0">
                <a:solidFill>
                  <a:srgbClr val="3D24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800" b="1" dirty="0" smtClean="0">
              <a:solidFill>
                <a:srgbClr val="3D24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районное мероприятие на платформе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2800" b="1" dirty="0">
              <a:solidFill>
                <a:srgbClr val="3D24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75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867" y="3965126"/>
            <a:ext cx="4696471" cy="26417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7675" y="1879972"/>
            <a:ext cx="5301500" cy="45073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410"/>
          <a:stretch/>
        </p:blipFill>
        <p:spPr>
          <a:xfrm>
            <a:off x="3566302" y="1096537"/>
            <a:ext cx="2906424" cy="2481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://svg14.detsad.27.ru/files/uploads/images/IMG_20201109_WA00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560" y="1096537"/>
            <a:ext cx="2943639" cy="2481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022230" y="124815"/>
            <a:ext cx="9073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1629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Игра-</a:t>
            </a:r>
            <a:r>
              <a:rPr lang="ru-RU" sz="3200" b="1" dirty="0" err="1">
                <a:solidFill>
                  <a:srgbClr val="1629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драмматизация</a:t>
            </a:r>
            <a:r>
              <a:rPr lang="ru-RU" sz="3200" b="1" dirty="0">
                <a:solidFill>
                  <a:srgbClr val="1629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«Теремок на новый лад»</a:t>
            </a:r>
            <a:endParaRPr lang="ru-RU" sz="2800" b="1" i="0" dirty="0">
              <a:solidFill>
                <a:srgbClr val="1629E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580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259" y="607823"/>
            <a:ext cx="3247203" cy="19125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1575" y="4009209"/>
            <a:ext cx="2673180" cy="26315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114" y="3146610"/>
            <a:ext cx="2506267" cy="33541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01200" y="622321"/>
            <a:ext cx="2321361" cy="2949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362838" y="0"/>
            <a:ext cx="9273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629E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Взаимодействие с социальными </a:t>
            </a:r>
            <a:r>
              <a:rPr lang="ru-RU" sz="2400" b="1" dirty="0" err="1" smtClean="0">
                <a:solidFill>
                  <a:srgbClr val="1629E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партнёрами-центром</a:t>
            </a:r>
            <a:r>
              <a:rPr lang="ru-RU" sz="2400" b="1" dirty="0" smtClean="0">
                <a:solidFill>
                  <a:srgbClr val="1629E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1629E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детского творчества ЦДТ «Паллада</a:t>
            </a:r>
            <a:r>
              <a:rPr lang="ru-RU" sz="2400" b="1" dirty="0" smtClean="0">
                <a:solidFill>
                  <a:srgbClr val="1629E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  <a:endParaRPr lang="ru-RU" sz="2400" b="1" dirty="0">
              <a:solidFill>
                <a:srgbClr val="1629E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983"/>
          <a:stretch/>
        </p:blipFill>
        <p:spPr>
          <a:xfrm>
            <a:off x="2864224" y="1842247"/>
            <a:ext cx="6535269" cy="4329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872753" y="1075765"/>
            <a:ext cx="5347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«Необычный кошелёк»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(техника оригами)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6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509" y="1729396"/>
            <a:ext cx="5401135" cy="40508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959579" y="196361"/>
            <a:ext cx="4246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1629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«Товар и качество»</a:t>
            </a:r>
            <a:endParaRPr lang="ru-RU" sz="2800" b="1" dirty="0">
              <a:solidFill>
                <a:srgbClr val="1629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1354" y="1781409"/>
            <a:ext cx="4394366" cy="41412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31523" y="0"/>
            <a:ext cx="5958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629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«Что можно и нельзя </a:t>
            </a:r>
          </a:p>
          <a:p>
            <a:pPr algn="ctr"/>
            <a:r>
              <a:rPr lang="ru-RU" sz="2800" b="1" dirty="0" smtClean="0">
                <a:solidFill>
                  <a:srgbClr val="1629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купить за деньги ?»</a:t>
            </a:r>
            <a:endParaRPr lang="ru-RU" sz="2800" b="1" dirty="0">
              <a:solidFill>
                <a:srgbClr val="1629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41141" y="806066"/>
            <a:ext cx="55486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финансовой грамотности,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соотносить потребности со своими возможностями.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397" y="954107"/>
            <a:ext cx="5374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формирование понятий «качество» и «товар».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022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6314" y="3744785"/>
            <a:ext cx="3644116" cy="28662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9270" y="625573"/>
            <a:ext cx="3581160" cy="2844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433" y="1758198"/>
            <a:ext cx="3015302" cy="4273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4499" y="4268739"/>
            <a:ext cx="1736622" cy="1942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60433" y="547274"/>
            <a:ext cx="75888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629E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Сюжетно-ролевая игра «Банк» (работа консультанта-</a:t>
            </a:r>
            <a:r>
              <a:rPr lang="ru-RU" sz="2800" b="1" dirty="0" err="1">
                <a:solidFill>
                  <a:srgbClr val="1629E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операциониста</a:t>
            </a:r>
            <a:r>
              <a:rPr lang="ru-RU" sz="2800" b="1" dirty="0">
                <a:solidFill>
                  <a:srgbClr val="1629E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ru-RU" sz="2800" b="1" dirty="0">
              <a:solidFill>
                <a:srgbClr val="1629E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57105" y="1501381"/>
            <a:ext cx="3929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ознакомление детей с экономическими понятиями, связанными с трудовой деятельностью работников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банка.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97451" y="2870209"/>
            <a:ext cx="35636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, serif"/>
              </a:rPr>
              <a:t>Игровая задача+ игровое правило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, serif"/>
              </a:rPr>
              <a:t>: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, serif"/>
              </a:rPr>
              <a:t>приход клиентов в банк, совершают необходимые им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, serif"/>
              </a:rPr>
              <a:t>операции.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122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9248" y="1183340"/>
            <a:ext cx="3200398" cy="4383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-55718"/>
            <a:ext cx="1199270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629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ситуация «Лучшая реклама»</a:t>
            </a:r>
            <a:br>
              <a:rPr lang="ru-RU" sz="2800" b="1" dirty="0">
                <a:solidFill>
                  <a:srgbClr val="1629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выявить способности детей рекламировать товары и услуги; поощрять способность детей придумывать более оригинальную по форме и содержанию рекламу; выбирать наиболее интересную рекламу.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1153" y="1910040"/>
            <a:ext cx="2124636" cy="2467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Users\Пользователь\Desktop\скрины по кипу отчёту\IMG_20201202_085138.jpg"/>
          <p:cNvPicPr/>
          <p:nvPr/>
        </p:nvPicPr>
        <p:blipFill>
          <a:blip r:embed="rId4" cstate="print"/>
          <a:srcRect t="25794" r="19199"/>
          <a:stretch>
            <a:fillRect/>
          </a:stretch>
        </p:blipFill>
        <p:spPr bwMode="auto">
          <a:xfrm>
            <a:off x="4800596" y="1385047"/>
            <a:ext cx="3334873" cy="414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 rot="10800000" flipV="1">
            <a:off x="2581836" y="5486597"/>
            <a:ext cx="5553636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группа яблонька лучшая на свете, каждый день туда спешат шалопаи -дети.  Мы растём как яблочки -крепкие, румяные, скоро с ветки упадём , в школу дружно мы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пойдём.      </a:t>
            </a:r>
            <a:r>
              <a:rPr lang="ru-RU" sz="1600" dirty="0" smtClean="0">
                <a:solidFill>
                  <a:srgbClr val="3D24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 М.</a:t>
            </a:r>
            <a:endParaRPr lang="ru-RU" sz="1600" b="1" dirty="0">
              <a:solidFill>
                <a:srgbClr val="3D24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4465032"/>
            <a:ext cx="262217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банк не ест не пьёт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ночам не спит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кипит! </a:t>
            </a:r>
            <a:r>
              <a:rPr lang="ru-RU" sz="1600" dirty="0" smtClean="0">
                <a:solidFill>
                  <a:srgbClr val="1629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Тимофей П </a:t>
            </a:r>
            <a:endParaRPr lang="ru-RU" sz="1600" dirty="0">
              <a:solidFill>
                <a:srgbClr val="1629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69633" y="4794393"/>
            <a:ext cx="3141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Рекламное  агентство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 descr="F:\фото касса\кип фотоНовая папка\ГЕЛЯ ФОТО ДЕТЕЙ\IMG-20200518-WA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577" y="1936376"/>
            <a:ext cx="1997938" cy="248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9345706" y="6051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81635" y="4383741"/>
            <a:ext cx="799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3D24F4"/>
                </a:solidFill>
                <a:latin typeface="Times New Roman" pitchFamily="18" charset="0"/>
                <a:cs typeface="Times New Roman" pitchFamily="18" charset="0"/>
              </a:rPr>
              <a:t>Лёва П</a:t>
            </a:r>
            <a:endParaRPr lang="ru-RU" sz="1600" dirty="0">
              <a:solidFill>
                <a:srgbClr val="3D24F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05800" y="5432954"/>
            <a:ext cx="325867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Внимание! Внимание!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Приходите!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мотрите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 нас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много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услуг! Полезны Вам будут вдруг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!»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3D24F4"/>
                </a:solidFill>
                <a:latin typeface="Times New Roman" pitchFamily="18" charset="0"/>
                <a:cs typeface="Times New Roman" pitchFamily="18" charset="0"/>
              </a:rPr>
              <a:t>Аня Г.</a:t>
            </a:r>
          </a:p>
        </p:txBody>
      </p:sp>
    </p:spTree>
    <p:extLst>
      <p:ext uri="{BB962C8B-B14F-4D97-AF65-F5344CB8AC3E}">
        <p14:creationId xmlns:p14="http://schemas.microsoft.com/office/powerpoint/2010/main" xmlns="" val="281665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1325</TotalTime>
  <Words>375</Words>
  <Application>Microsoft Office PowerPoint</Application>
  <PresentationFormat>Произвольный</PresentationFormat>
  <Paragraphs>40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Пользователь</cp:lastModifiedBy>
  <cp:revision>123</cp:revision>
  <dcterms:created xsi:type="dcterms:W3CDTF">2020-11-29T11:46:05Z</dcterms:created>
  <dcterms:modified xsi:type="dcterms:W3CDTF">2021-01-21T04:47:05Z</dcterms:modified>
</cp:coreProperties>
</file>