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3" r:id="rId3"/>
    <p:sldId id="292" r:id="rId4"/>
    <p:sldId id="294" r:id="rId5"/>
    <p:sldId id="299" r:id="rId6"/>
    <p:sldId id="296" r:id="rId7"/>
    <p:sldId id="297" r:id="rId8"/>
    <p:sldId id="295" r:id="rId9"/>
    <p:sldId id="298" r:id="rId10"/>
    <p:sldId id="286" r:id="rId11"/>
    <p:sldId id="288" r:id="rId12"/>
    <p:sldId id="28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>
      <p:cViewPr varScale="1">
        <p:scale>
          <a:sx n="88" d="100"/>
          <a:sy n="88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13"/>
            <a:extLst>
              <a:ext uri="{FF2B5EF4-FFF2-40B4-BE49-F238E27FC236}">
                <a16:creationId xmlns:a16="http://schemas.microsoft.com/office/drawing/2014/main" id="{FDD61796-B8E6-4745-8B1E-8641679AE7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chool85.centerstart.ru/sites/school85.centerstart.ru/files/tmp/all-img/%D0%B3%D0%B5%D1%80%D0%B1%20%D1%88%D0%BA%D0%BE%D0%BB%D1%8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00" y="3209535"/>
            <a:ext cx="4545000" cy="362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156000" y="186650"/>
            <a:ext cx="1193621" cy="12294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4304" y="4599001"/>
            <a:ext cx="4990736" cy="58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17.03.2023</a:t>
            </a:r>
            <a:endParaRPr lang="ru-RU" b="1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Трусова Марина Борисовна, заведующий ИМЦ</a:t>
            </a:r>
            <a:endParaRPr lang="ru-RU" sz="1400" b="1" dirty="0">
              <a:solidFill>
                <a:srgbClr val="00206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000" y="1764000"/>
            <a:ext cx="963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b="1" dirty="0" smtClean="0">
                <a:latin typeface="Bookman Old Style" panose="02050604050505020204" pitchFamily="18" charset="0"/>
              </a:rPr>
              <a:t>Муниципальный проект </a:t>
            </a:r>
            <a:r>
              <a:rPr lang="ru-RU" sz="2800" b="1" dirty="0">
                <a:latin typeface="Bookman Old Style" panose="02050604050505020204" pitchFamily="18" charset="0"/>
              </a:rPr>
              <a:t>оказания адресной методической </a:t>
            </a:r>
            <a:r>
              <a:rPr lang="ru-RU" sz="2800" b="1" dirty="0" smtClean="0">
                <a:latin typeface="Bookman Old Style" panose="02050604050505020204" pitchFamily="18" charset="0"/>
              </a:rPr>
              <a:t>поддержки </a:t>
            </a:r>
            <a:r>
              <a:rPr lang="ru-RU" sz="2800" b="1" dirty="0">
                <a:latin typeface="Bookman Old Style" panose="02050604050505020204" pitchFamily="18" charset="0"/>
              </a:rPr>
              <a:t>ШНОР и школам, функционирующим в условиях рисков снижения образовательных результатов в </a:t>
            </a:r>
            <a:r>
              <a:rPr lang="ru-RU" sz="2800" b="1" dirty="0" smtClean="0">
                <a:latin typeface="Bookman Old Style" panose="02050604050505020204" pitchFamily="18" charset="0"/>
              </a:rPr>
              <a:t>2023 году</a:t>
            </a:r>
            <a:r>
              <a:rPr lang="ru-RU" sz="2800" b="1" dirty="0">
                <a:latin typeface="Bookman Old Style" panose="02050604050505020204" pitchFamily="18" charset="0"/>
              </a:rPr>
              <a:t>. Возможности сетевого </a:t>
            </a:r>
            <a:r>
              <a:rPr lang="ru-RU" sz="2800" b="1" dirty="0" smtClean="0">
                <a:latin typeface="Bookman Old Style" panose="02050604050505020204" pitchFamily="18" charset="0"/>
              </a:rPr>
              <a:t>взаимодействия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2023" y="323331"/>
            <a:ext cx="8001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Методический совет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«Эффективная школа»</a:t>
            </a:r>
            <a:endParaRPr lang="ru-RU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5178285C-6A91-6E4A-9283-8D5A3D421A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98" y="2543168"/>
            <a:ext cx="2193559" cy="1583796"/>
          </a:xfrm>
          <a:prstGeom prst="rect">
            <a:avLst/>
          </a:prstGeom>
        </p:spPr>
      </p:pic>
      <p:sp>
        <p:nvSpPr>
          <p:cNvPr id="2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5328038" y="4310983"/>
            <a:ext cx="1404594" cy="140459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6279" y="4688423"/>
            <a:ext cx="1226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endParaRPr lang="ru-RU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ОШ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№ 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12</a:t>
            </a:r>
            <a:endParaRPr lang="ru-RU" dirty="0"/>
          </a:p>
        </p:txBody>
      </p:sp>
      <p:sp>
        <p:nvSpPr>
          <p:cNvPr id="4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6813765" y="1789965"/>
            <a:ext cx="1404594" cy="140459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05179" y="2130021"/>
            <a:ext cx="1099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endParaRPr lang="ru-RU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ОШ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№ 2</a:t>
            </a:r>
            <a:endParaRPr lang="ru-RU" dirty="0"/>
          </a:p>
        </p:txBody>
      </p:sp>
      <p:sp>
        <p:nvSpPr>
          <p:cNvPr id="6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3782474" y="1833792"/>
            <a:ext cx="1404594" cy="140459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6299" y="2155417"/>
            <a:ext cx="1074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endParaRPr lang="ru-RU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Ш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№ 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lang="ru-RU" dirty="0"/>
          </a:p>
        </p:txBody>
      </p:sp>
      <p:sp>
        <p:nvSpPr>
          <p:cNvPr id="8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2750192" y="3332667"/>
            <a:ext cx="2436876" cy="2354795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8639" y="4187047"/>
            <a:ext cx="175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endParaRPr lang="ru-RU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СШ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№ 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1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4798190" y="100600"/>
            <a:ext cx="2333426" cy="2248400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14771" y="795670"/>
            <a:ext cx="175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 имени А.И. Томилина</a:t>
            </a:r>
            <a:endParaRPr lang="ru-RU" dirty="0"/>
          </a:p>
        </p:txBody>
      </p:sp>
      <p:sp>
        <p:nvSpPr>
          <p:cNvPr id="13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6851138" y="3363147"/>
            <a:ext cx="2481106" cy="238987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9113" y="4009344"/>
            <a:ext cx="2384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16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ru-RU" dirty="0"/>
              <a:t>имени Героя России </a:t>
            </a:r>
            <a:r>
              <a:rPr lang="ru-RU" dirty="0" err="1"/>
              <a:t>Заволянского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Валерия </a:t>
            </a:r>
            <a:r>
              <a:rPr lang="ru-RU" dirty="0"/>
              <a:t>Ивановича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411522" y="2902622"/>
            <a:ext cx="454617" cy="52899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186352" y="1224477"/>
            <a:ext cx="368817" cy="5654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5"/>
            <a:endCxn id="13" idx="3"/>
          </p:cNvCxnSpPr>
          <p:nvPr/>
        </p:nvCxnSpPr>
        <p:spPr>
          <a:xfrm flipV="1">
            <a:off x="6526934" y="5403032"/>
            <a:ext cx="687554" cy="10684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B4A4241-EEA2-49F2-9174-36D82AF8E33D}"/>
              </a:ext>
            </a:extLst>
          </p:cNvPr>
          <p:cNvSpPr txBox="1"/>
          <p:nvPr/>
        </p:nvSpPr>
        <p:spPr>
          <a:xfrm>
            <a:off x="7775442" y="54000"/>
            <a:ext cx="28205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 Ц и ГТ профиля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МСП «Продуктивное обучение»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МСП «Одаренные дети»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Проект «Школа</a:t>
            </a:r>
          </a:p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Минпросвещения</a:t>
            </a:r>
            <a:r>
              <a:rPr lang="ru-RU" b="1" dirty="0" smtClean="0">
                <a:solidFill>
                  <a:srgbClr val="0070C0"/>
                </a:solidFill>
              </a:rPr>
              <a:t> России»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4A4241-EEA2-49F2-9174-36D82AF8E33D}"/>
              </a:ext>
            </a:extLst>
          </p:cNvPr>
          <p:cNvSpPr txBox="1"/>
          <p:nvPr/>
        </p:nvSpPr>
        <p:spPr>
          <a:xfrm>
            <a:off x="528156" y="3606975"/>
            <a:ext cx="2321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 Ц и ГТ профиля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КИК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«Развитие </a:t>
            </a:r>
            <a:r>
              <a:rPr lang="ru-RU" b="1" dirty="0">
                <a:solidFill>
                  <a:srgbClr val="FF0000"/>
                </a:solidFill>
              </a:rPr>
              <a:t>наставничества в системе образования Хабаровского </a:t>
            </a:r>
            <a:r>
              <a:rPr lang="ru-RU" b="1" dirty="0" smtClean="0">
                <a:solidFill>
                  <a:srgbClr val="FF0000"/>
                </a:solidFill>
              </a:rPr>
              <a:t>края»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4A4241-EEA2-49F2-9174-36D82AF8E33D}"/>
              </a:ext>
            </a:extLst>
          </p:cNvPr>
          <p:cNvSpPr txBox="1"/>
          <p:nvPr/>
        </p:nvSpPr>
        <p:spPr>
          <a:xfrm>
            <a:off x="9387710" y="4961298"/>
            <a:ext cx="23415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 Е-Н профиля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МСП «Формирование ФГ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 обучающихся»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МРЦ инклюзивного образования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4A4241-EEA2-49F2-9174-36D82AF8E33D}"/>
              </a:ext>
            </a:extLst>
          </p:cNvPr>
          <p:cNvSpPr txBox="1"/>
          <p:nvPr/>
        </p:nvSpPr>
        <p:spPr>
          <a:xfrm>
            <a:off x="5256094" y="5822966"/>
            <a:ext cx="1463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ТР Ц и ГТ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профиля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4A4241-EEA2-49F2-9174-36D82AF8E33D}"/>
              </a:ext>
            </a:extLst>
          </p:cNvPr>
          <p:cNvSpPr txBox="1"/>
          <p:nvPr/>
        </p:nvSpPr>
        <p:spPr>
          <a:xfrm>
            <a:off x="2522730" y="2180587"/>
            <a:ext cx="1463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ТР Е-Н профиля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43" y="1985125"/>
            <a:ext cx="257427" cy="53362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679" y="4765846"/>
            <a:ext cx="257426" cy="53362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452" y="60063"/>
            <a:ext cx="277200" cy="57461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89" y="3465996"/>
            <a:ext cx="277200" cy="57461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203" y="5696881"/>
            <a:ext cx="254562" cy="52768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47" y="52974"/>
            <a:ext cx="12120206" cy="6804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2931" y="5232994"/>
            <a:ext cx="12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МБОУ ОШ № 12 </a:t>
            </a:r>
            <a:r>
              <a:rPr lang="ru-RU" b="1" dirty="0" smtClean="0"/>
              <a:t>- 63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6724" y="5354808"/>
            <a:ext cx="12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МБОУ </a:t>
            </a:r>
            <a:r>
              <a:rPr lang="ru-RU" b="1" dirty="0" smtClean="0"/>
              <a:t>СШ </a:t>
            </a:r>
            <a:r>
              <a:rPr lang="ru-RU" b="1" dirty="0"/>
              <a:t>№ </a:t>
            </a:r>
            <a:r>
              <a:rPr lang="ru-RU" b="1" dirty="0" smtClean="0"/>
              <a:t>1 - 871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80826" y="3952665"/>
            <a:ext cx="120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МБОУ ОШ № </a:t>
            </a:r>
            <a:r>
              <a:rPr lang="ru-RU" b="1" dirty="0" smtClean="0"/>
              <a:t>2 – 317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20934" y="4788204"/>
            <a:ext cx="1382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</a:t>
            </a:r>
            <a:r>
              <a:rPr lang="ru-RU" sz="16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48580" y="1303064"/>
            <a:ext cx="1385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</a:t>
            </a:r>
            <a:r>
              <a:rPr lang="ru-RU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4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2766000" y="934883"/>
            <a:ext cx="1751118" cy="1577219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39887" y="2764429"/>
            <a:ext cx="1385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</a:t>
            </a:r>
            <a:r>
              <a:rPr lang="ru-RU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7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1280999" y="4873220"/>
            <a:ext cx="1498865" cy="140459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4517118" y="4948614"/>
            <a:ext cx="1534338" cy="1495385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руг: прозрачная заливка 61">
            <a:extLst>
              <a:ext uri="{FF2B5EF4-FFF2-40B4-BE49-F238E27FC236}">
                <a16:creationId xmlns:a16="http://schemas.microsoft.com/office/drawing/2014/main" id="{5C6578A3-5C45-4340-A6BA-060E1320ADF8}"/>
              </a:ext>
            </a:extLst>
          </p:cNvPr>
          <p:cNvSpPr/>
          <p:nvPr/>
        </p:nvSpPr>
        <p:spPr>
          <a:xfrm>
            <a:off x="6253004" y="3544021"/>
            <a:ext cx="1404594" cy="140459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7293109" y="4275830"/>
            <a:ext cx="1637892" cy="1544587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794853" y="2344794"/>
            <a:ext cx="1651140" cy="1544587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2454" y="83940"/>
            <a:ext cx="8001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Советско-Гаванский муниципальный район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48760" y="6143582"/>
            <a:ext cx="1382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5</a:t>
            </a:r>
            <a:endParaRPr lang="ru-RU" sz="16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81000" y="2214050"/>
            <a:ext cx="1382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МБОУ СШ № 6</a:t>
            </a:r>
            <a:endParaRPr lang="ru-RU" sz="16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89597" y="4463348"/>
            <a:ext cx="1382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r>
              <a:rPr lang="ru-RU" sz="16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ОШ </a:t>
            </a:r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№ 8</a:t>
            </a:r>
            <a:endParaRPr lang="ru-RU" sz="16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96790" y="2614712"/>
            <a:ext cx="1382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МБОУ </a:t>
            </a:r>
            <a:r>
              <a:rPr lang="ru-RU" sz="16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ОШ </a:t>
            </a:r>
            <a:r>
              <a:rPr lang="ru-RU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№ </a:t>
            </a:r>
            <a:r>
              <a:rPr lang="ru-RU" sz="16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14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2591027" y="2414840"/>
            <a:ext cx="1188004" cy="266575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389479" y="3454975"/>
            <a:ext cx="2430829" cy="162561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01" y="2313641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631" y="623434"/>
            <a:ext cx="277200" cy="57461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482" y="4598996"/>
            <a:ext cx="277200" cy="57461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910" y="2043555"/>
            <a:ext cx="277200" cy="57461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602" y="4733013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871" y="1802618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7703" y="4158400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98" y="5764082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6348" y="3888735"/>
            <a:ext cx="277200" cy="57461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2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6626129" y="1743247"/>
            <a:ext cx="1637892" cy="1544587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2746544" y="4042833"/>
            <a:ext cx="1637892" cy="1544587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Круг: прозрачная заливка 92">
            <a:extLst>
              <a:ext uri="{FF2B5EF4-FFF2-40B4-BE49-F238E27FC236}">
                <a16:creationId xmlns:a16="http://schemas.microsoft.com/office/drawing/2014/main" id="{E2974A3E-0BDA-45CD-ABDB-A5FCF9FC8E56}"/>
              </a:ext>
            </a:extLst>
          </p:cNvPr>
          <p:cNvSpPr/>
          <p:nvPr/>
        </p:nvSpPr>
        <p:spPr>
          <a:xfrm>
            <a:off x="7518998" y="5367578"/>
            <a:ext cx="1637892" cy="1544587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1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9" grpId="0" animBg="1"/>
      <p:bldP spid="15" grpId="0" animBg="1"/>
      <p:bldP spid="32" grpId="0" animBg="1"/>
      <p:bldP spid="33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24200" y="197036"/>
            <a:ext cx="886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Информационная деятельность</a:t>
            </a:r>
            <a:endParaRPr lang="ru-RU" sz="3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t="712" b="-1418"/>
          <a:stretch/>
        </p:blipFill>
        <p:spPr>
          <a:xfrm>
            <a:off x="1416000" y="798868"/>
            <a:ext cx="9675000" cy="60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621" y="25843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Повестка:</a:t>
            </a:r>
            <a:endParaRPr lang="ru-RU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000" y="1584000"/>
            <a:ext cx="10612800" cy="4907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Муниципальный проект оказания адресной методической поддержки ШНОР </a:t>
            </a:r>
            <a:r>
              <a:rPr lang="ru-RU" dirty="0">
                <a:latin typeface="Bookman Old Style" panose="02050604050505020204" pitchFamily="18" charset="0"/>
              </a:rPr>
              <a:t>и школам, функционирующим в условиях рисков снижения образовательных результатов в 2023</a:t>
            </a:r>
            <a:r>
              <a:rPr lang="ru-RU" dirty="0" smtClean="0">
                <a:latin typeface="Bookman Old Style" panose="02050604050505020204" pitchFamily="18" charset="0"/>
              </a:rPr>
              <a:t>. Трусова М.Б.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Анкетирование - оценка рисков школы. </a:t>
            </a:r>
            <a:r>
              <a:rPr lang="ru-RU" dirty="0" err="1" smtClean="0">
                <a:latin typeface="Bookman Old Style" panose="02050604050505020204" pitchFamily="18" charset="0"/>
              </a:rPr>
              <a:t>Петько</a:t>
            </a:r>
            <a:r>
              <a:rPr lang="ru-RU" dirty="0" smtClean="0">
                <a:latin typeface="Bookman Old Style" panose="02050604050505020204" pitchFamily="18" charset="0"/>
              </a:rPr>
              <a:t> И.П.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Школа проекта «500+». Выстраивание программы повышения качества образования. Балагуров А.А.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Возможности сетевого взаимодействия школы-участницы и куратора. Федорченко Н.П., </a:t>
            </a:r>
            <a:r>
              <a:rPr lang="ru-RU" dirty="0" err="1" smtClean="0">
                <a:latin typeface="Bookman Old Style" panose="02050604050505020204" pitchFamily="18" charset="0"/>
              </a:rPr>
              <a:t>Голыгина</a:t>
            </a:r>
            <a:r>
              <a:rPr lang="ru-RU" dirty="0" smtClean="0">
                <a:latin typeface="Bookman Old Style" panose="02050604050505020204" pitchFamily="18" charset="0"/>
              </a:rPr>
              <a:t> А.А.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Онлайн-сервис для ИППР. </a:t>
            </a:r>
            <a:r>
              <a:rPr lang="ru-RU" dirty="0" err="1" smtClean="0">
                <a:latin typeface="Bookman Old Style" panose="02050604050505020204" pitchFamily="18" charset="0"/>
              </a:rPr>
              <a:t>Линейцева</a:t>
            </a:r>
            <a:r>
              <a:rPr lang="ru-RU" dirty="0" smtClean="0">
                <a:latin typeface="Bookman Old Style" panose="02050604050505020204" pitchFamily="18" charset="0"/>
              </a:rPr>
              <a:t> Е.Г.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Алгоритм </a:t>
            </a:r>
            <a:r>
              <a:rPr lang="ru-RU" dirty="0">
                <a:latin typeface="Bookman Old Style" panose="02050604050505020204" pitchFamily="18" charset="0"/>
              </a:rPr>
              <a:t>действий заместителя директора по сопровождению </a:t>
            </a:r>
            <a:r>
              <a:rPr lang="ru-RU" dirty="0" smtClean="0">
                <a:latin typeface="Bookman Old Style" panose="02050604050505020204" pitchFamily="18" charset="0"/>
              </a:rPr>
              <a:t>ИППР. Трусова М.Б.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Проект «Эффективная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школа»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2023 </a:t>
            </a:r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СРОКИ РЕАЛИЗАЦИИ</a:t>
            </a:r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smtClean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2023 год</a:t>
            </a:r>
            <a:endParaRPr lang="ru-RU" b="1" dirty="0">
              <a:solidFill>
                <a:srgbClr val="5B9BD5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НОРМАТИВНЫЕ ДОКУМЕНТЫ</a:t>
            </a:r>
            <a:r>
              <a:rPr lang="ru-RU" dirty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Проект, утвержденный </a:t>
            </a:r>
            <a:r>
              <a:rPr lang="ru-RU" dirty="0" smtClean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приказом Управления образования от 30.12.2022 № 492;</a:t>
            </a:r>
            <a:endParaRPr lang="ru-RU" sz="3200" dirty="0">
              <a:solidFill>
                <a:srgbClr val="5B9BD5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 smtClean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Распоряжением </a:t>
            </a:r>
            <a:r>
              <a:rPr lang="ru-RU" dirty="0" err="1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МОиН</a:t>
            </a:r>
            <a:r>
              <a:rPr lang="ru-RU" dirty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 ХК от </a:t>
            </a:r>
            <a:r>
              <a:rPr lang="ru-RU" dirty="0" smtClean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16.02.2023 № 161 утвержден План-график реализации мероприятий проекта;</a:t>
            </a:r>
            <a:endParaRPr lang="ru-RU" dirty="0">
              <a:solidFill>
                <a:srgbClr val="5B9BD5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 smtClean="0">
                <a:solidFill>
                  <a:srgbClr val="5B9BD5">
                    <a:lumMod val="75000"/>
                  </a:srgbClr>
                </a:solidFill>
                <a:latin typeface="Bookman Old Style" panose="02050604050505020204" pitchFamily="18" charset="0"/>
              </a:rPr>
              <a:t>Приказы  Управления образования </a:t>
            </a:r>
            <a:endParaRPr lang="ru-RU" sz="3200" dirty="0">
              <a:solidFill>
                <a:srgbClr val="5B9BD5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000" y="279000"/>
            <a:ext cx="10515600" cy="32438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ЦЕЛЬ: </a:t>
            </a:r>
            <a:r>
              <a:rPr lang="ru-RU" dirty="0">
                <a:solidFill>
                  <a:srgbClr val="0070C0"/>
                </a:solidFill>
                <a:latin typeface="Bookman Old Style" panose="02050604050505020204" pitchFamily="18" charset="0"/>
              </a:rPr>
              <a:t>о</a:t>
            </a:r>
            <a:r>
              <a:rPr lang="ru-RU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казание </a:t>
            </a:r>
            <a:r>
              <a:rPr lang="ru-RU" dirty="0">
                <a:solidFill>
                  <a:srgbClr val="0070C0"/>
                </a:solidFill>
                <a:latin typeface="Bookman Old Style" panose="02050604050505020204" pitchFamily="18" charset="0"/>
              </a:rPr>
              <a:t>адресной методической поддержки ШНОР и школам, функционирующим в условиях рисков снижения образовательных </a:t>
            </a:r>
            <a:r>
              <a:rPr lang="ru-RU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результатов -«Эффективная школа»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6600" y="3789000"/>
            <a:ext cx="10935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202</a:t>
            </a:r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год – 3 школы в «500+» 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2023 год - 6 школ в «Эффективная школа»</a:t>
            </a:r>
            <a:endParaRPr lang="ru-RU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000" y="1179000"/>
            <a:ext cx="10515600" cy="5580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комплексная диагностика факторов, влияющих существенным образом на качество образования в образовательных организациях, включенных в Проект поддержки ШНОР; </a:t>
            </a:r>
            <a:r>
              <a:rPr lang="ru-RU" sz="2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разработка для каждой общеобразовательной организации, включенной в Проект поддержки, плана и дорожной карты по реализации мер поддержки ШНОР; </a:t>
            </a:r>
            <a:b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формирование организационных и информационных ресурсов для реализации Проекта поддержки ШНОР; </a:t>
            </a:r>
            <a:b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организация консультирования всех участников проекта по вопросам, связанным с реализацией конкретных мероприятий Проекта; </a:t>
            </a:r>
            <a:b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реализация сформированных планов и дорожных карт, включая мониторинг хода проекта и оценку результативности принимаемых мер; </a:t>
            </a:r>
            <a:b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создание единой муниципальной информационной системы для реализации Проекта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26000" y="414000"/>
            <a:ext cx="10515600" cy="94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Задачи Проекта «Эффективная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школа»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669" y="775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Школы-участники муниципального Проекта «Эффективная школа»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8840" y="1336552"/>
            <a:ext cx="11033128" cy="1325563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1 трек: </a:t>
            </a:r>
            <a:r>
              <a:rPr lang="ru-RU" dirty="0">
                <a:latin typeface="Bookman Old Style" panose="02050604050505020204" pitchFamily="18" charset="0"/>
              </a:rPr>
              <a:t>МБОУ СШ № 1, 6, 16,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МБОУ </a:t>
            </a:r>
            <a:r>
              <a:rPr lang="ru-RU" dirty="0">
                <a:latin typeface="Bookman Old Style" panose="02050604050505020204" pitchFamily="18" charset="0"/>
              </a:rPr>
              <a:t>ОШ № 2, 12, </a:t>
            </a:r>
            <a:r>
              <a:rPr lang="ru-RU" dirty="0" smtClean="0">
                <a:latin typeface="Bookman Old Style" panose="02050604050505020204" pitchFamily="18" charset="0"/>
              </a:rPr>
              <a:t>14 </a:t>
            </a:r>
            <a:r>
              <a:rPr lang="ru-RU" sz="2900" dirty="0" smtClean="0">
                <a:latin typeface="Bookman Old Style" panose="02050604050505020204" pitchFamily="18" charset="0"/>
              </a:rPr>
              <a:t>(ШНОР)</a:t>
            </a:r>
            <a:endParaRPr lang="ru-RU" sz="29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0775" y="2781806"/>
            <a:ext cx="11049258" cy="1412193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2</a:t>
            </a:r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трек: </a:t>
            </a:r>
            <a:r>
              <a:rPr lang="ru-RU" dirty="0">
                <a:latin typeface="Bookman Old Style" panose="02050604050505020204" pitchFamily="18" charset="0"/>
              </a:rPr>
              <a:t>МБОУ СШ № </a:t>
            </a:r>
            <a:r>
              <a:rPr lang="ru-RU" dirty="0" smtClean="0">
                <a:latin typeface="Bookman Old Style" panose="02050604050505020204" pitchFamily="18" charset="0"/>
              </a:rPr>
              <a:t>3, МБОУ </a:t>
            </a:r>
            <a:r>
              <a:rPr lang="ru-RU" dirty="0">
                <a:latin typeface="Bookman Old Style" panose="02050604050505020204" pitchFamily="18" charset="0"/>
              </a:rPr>
              <a:t>ОШ № </a:t>
            </a:r>
            <a:r>
              <a:rPr lang="ru-RU" dirty="0" smtClean="0">
                <a:latin typeface="Bookman Old Style" panose="02050604050505020204" pitchFamily="18" charset="0"/>
              </a:rPr>
              <a:t>8 </a:t>
            </a:r>
            <a:r>
              <a:rPr lang="ru-RU" sz="3100" dirty="0" smtClean="0">
                <a:latin typeface="Bookman Old Style" panose="02050604050505020204" pitchFamily="18" charset="0"/>
              </a:rPr>
              <a:t>(</a:t>
            </a:r>
            <a:r>
              <a:rPr lang="ru-RU" sz="3100" dirty="0">
                <a:latin typeface="Bookman Old Style" panose="02050604050505020204" pitchFamily="18" charset="0"/>
              </a:rPr>
              <a:t>функционирующих в зоне риска снижения образовательных результатов</a:t>
            </a:r>
            <a:r>
              <a:rPr lang="ru-RU" sz="3100" dirty="0" smtClean="0">
                <a:latin typeface="Bookman Old Style" panose="02050604050505020204" pitchFamily="18" charset="0"/>
              </a:rPr>
              <a:t>)</a:t>
            </a:r>
            <a:endParaRPr lang="ru-RU" sz="31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28840" y="4298775"/>
            <a:ext cx="11049258" cy="106179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3 трек: </a:t>
            </a:r>
            <a:r>
              <a:rPr lang="ru-RU" dirty="0">
                <a:latin typeface="Bookman Old Style" panose="02050604050505020204" pitchFamily="18" charset="0"/>
              </a:rPr>
              <a:t>МБОУ СШ № </a:t>
            </a:r>
            <a:r>
              <a:rPr lang="ru-RU" dirty="0" smtClean="0">
                <a:latin typeface="Bookman Old Style" panose="02050604050505020204" pitchFamily="18" charset="0"/>
              </a:rPr>
              <a:t>15 </a:t>
            </a:r>
            <a:r>
              <a:rPr lang="ru-RU" sz="2500" dirty="0" smtClean="0">
                <a:latin typeface="Bookman Old Style" panose="02050604050505020204" pitchFamily="18" charset="0"/>
              </a:rPr>
              <a:t>(</a:t>
            </a:r>
            <a:r>
              <a:rPr lang="ru-RU" dirty="0">
                <a:latin typeface="Bookman Old Style" panose="02050604050505020204" pitchFamily="18" charset="0"/>
              </a:rPr>
              <a:t>с признаками необъективных результатов всероссийских проверочных работ </a:t>
            </a:r>
            <a:r>
              <a:rPr lang="ru-RU" sz="2500" dirty="0" smtClean="0">
                <a:latin typeface="Bookman Old Style" panose="02050604050505020204" pitchFamily="18" charset="0"/>
              </a:rPr>
              <a:t>)</a:t>
            </a:r>
            <a:endParaRPr lang="ru-RU" sz="25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8840" y="5465347"/>
            <a:ext cx="11049258" cy="1325563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4</a:t>
            </a:r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трек: </a:t>
            </a:r>
            <a:r>
              <a:rPr lang="ru-RU" dirty="0">
                <a:latin typeface="Bookman Old Style" panose="02050604050505020204" pitchFamily="18" charset="0"/>
              </a:rPr>
              <a:t>МБОУ СШ № </a:t>
            </a:r>
            <a:r>
              <a:rPr lang="ru-RU" dirty="0" smtClean="0">
                <a:latin typeface="Bookman Old Style" panose="02050604050505020204" pitchFamily="18" charset="0"/>
              </a:rPr>
              <a:t>5 </a:t>
            </a:r>
            <a:r>
              <a:rPr lang="ru-RU" sz="3400" dirty="0" smtClean="0">
                <a:latin typeface="Bookman Old Style" panose="02050604050505020204" pitchFamily="18" charset="0"/>
              </a:rPr>
              <a:t>(</a:t>
            </a:r>
            <a:r>
              <a:rPr lang="ru-RU" sz="3400" dirty="0">
                <a:latin typeface="Bookman Old Style" panose="02050604050505020204" pitchFamily="18" charset="0"/>
              </a:rPr>
              <a:t>попавших в контрольную выборку всероссийских проверочных работ</a:t>
            </a:r>
            <a:r>
              <a:rPr lang="ru-RU" sz="3400" dirty="0" smtClean="0">
                <a:latin typeface="Bookman Old Style" panose="02050604050505020204" pitchFamily="18" charset="0"/>
              </a:rPr>
              <a:t>)</a:t>
            </a:r>
            <a:endParaRPr lang="ru-RU" sz="34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621" y="189000"/>
            <a:ext cx="10797379" cy="67887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Кураторы школ – команда методического сопровождения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988750"/>
              </p:ext>
            </p:extLst>
          </p:nvPr>
        </p:nvGraphicFramePr>
        <p:xfrm>
          <a:off x="315316" y="867875"/>
          <a:ext cx="11651367" cy="5764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3789">
                  <a:extLst>
                    <a:ext uri="{9D8B030D-6E8A-4147-A177-3AD203B41FA5}">
                      <a16:colId xmlns:a16="http://schemas.microsoft.com/office/drawing/2014/main" val="792143511"/>
                    </a:ext>
                  </a:extLst>
                </a:gridCol>
                <a:gridCol w="2960161">
                  <a:extLst>
                    <a:ext uri="{9D8B030D-6E8A-4147-A177-3AD203B41FA5}">
                      <a16:colId xmlns:a16="http://schemas.microsoft.com/office/drawing/2014/main" val="3659363843"/>
                    </a:ext>
                  </a:extLst>
                </a:gridCol>
                <a:gridCol w="4807417">
                  <a:extLst>
                    <a:ext uri="{9D8B030D-6E8A-4147-A177-3AD203B41FA5}">
                      <a16:colId xmlns:a16="http://schemas.microsoft.com/office/drawing/2014/main" val="3412601858"/>
                    </a:ext>
                  </a:extLst>
                </a:gridCol>
              </a:tblGrid>
              <a:tr h="474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СШ №1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Черненко Н.А.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центра Управления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76921"/>
                  </a:ext>
                </a:extLst>
              </a:tr>
              <a:tr h="490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ОШ № 2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Разумовская Н.В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центра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20225"/>
                  </a:ext>
                </a:extLst>
              </a:tr>
              <a:tr h="608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СШ № 3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имени А.И. Томилина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Збарацкая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Н.А.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главный специалист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30695"/>
                  </a:ext>
                </a:extLst>
              </a:tr>
              <a:tr h="44521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СШ № 5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Горшкова Р.В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начальника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2839"/>
                  </a:ext>
                </a:extLst>
              </a:tr>
              <a:tr h="373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Редькова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А.А.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заместитель начальника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55517"/>
                  </a:ext>
                </a:extLst>
              </a:tr>
              <a:tr h="373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СШ № 6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Душина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И.А..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75349"/>
                  </a:ext>
                </a:extLst>
              </a:tr>
              <a:tr h="373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ОШ № 8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Купчина Е.А.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заместитель начальника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39825"/>
                  </a:ext>
                </a:extLst>
              </a:tr>
              <a:tr h="490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ОШ № 12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Петько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И.П.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центра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60329"/>
                  </a:ext>
                </a:extLst>
              </a:tr>
              <a:tr h="490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ОШ № 14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Венгловская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С.М.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центра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69899"/>
                  </a:ext>
                </a:extLst>
              </a:tr>
              <a:tr h="474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СШ № 15</a:t>
                      </a:r>
                      <a:endParaRPr lang="ru-RU" sz="20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Трусова М.Б.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заведующий Информационно-методического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 Управления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19513"/>
                  </a:ext>
                </a:extLst>
              </a:tr>
              <a:tr h="1168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МБОУ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«Средняя школа № 16 имени Героя России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Заволянского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Bookman Old Style" panose="02050604050505020204" pitchFamily="18" charset="0"/>
                        </a:rPr>
                        <a:t> Валерия Ивановича»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Линейцева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Е.Г.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методист Информационно-методического центра Управления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4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9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000" y="241931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Механизмы реализации проекта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37281" y="1449000"/>
            <a:ext cx="3960000" cy="109214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Разработка и реализация муниципальных и школьных программ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поддержки школ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76000" y="2664000"/>
            <a:ext cx="3417079" cy="168806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Разработка ИППР </a:t>
            </a:r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учителей русского языка и математики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70999" y="2889000"/>
            <a:ext cx="3726281" cy="1477328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Включенность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школ Проекта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 деятельность профессиональных </a:t>
            </a:r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сообществ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педагогов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6000" y="2664000"/>
            <a:ext cx="3195000" cy="172229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Заключение партнерских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договоров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школ Проекта  со школами-лидерами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1000" y="4734153"/>
            <a:ext cx="5288129" cy="159215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Выявление и распространение лучших практик сетевого взаимодействия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школ Проекта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41000" y="5060128"/>
            <a:ext cx="10710000" cy="15354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41000" y="1212805"/>
            <a:ext cx="10710000" cy="36662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0227" y="1981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Bookman Old Style" panose="02050604050505020204" pitchFamily="18" charset="0"/>
                <a:cs typeface="Arial" pitchFamily="34" charset="0"/>
              </a:rPr>
              <a:t>Направления 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09255" y="1474852"/>
            <a:ext cx="317175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Повышение квалификации руководителей и педагогов</a:t>
            </a:r>
          </a:p>
        </p:txBody>
      </p:sp>
      <p:sp>
        <p:nvSpPr>
          <p:cNvPr id="7" name="Стрелка вниз 6"/>
          <p:cNvSpPr/>
          <p:nvPr/>
        </p:nvSpPr>
        <p:spPr>
          <a:xfrm rot="2845958">
            <a:off x="4388915" y="2192460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31903" y="3726964"/>
            <a:ext cx="223224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ШНОР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участники проекта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050559" y="1471602"/>
            <a:ext cx="299594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Краевые практико-ориентированные семинары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139348" y="3532361"/>
            <a:ext cx="290715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Мониторинг результатов, анализ, планирование</a:t>
            </a:r>
          </a:p>
        </p:txBody>
      </p:sp>
      <p:sp>
        <p:nvSpPr>
          <p:cNvPr id="20" name="Стрелка вниз 19"/>
          <p:cNvSpPr/>
          <p:nvPr/>
        </p:nvSpPr>
        <p:spPr>
          <a:xfrm rot="20427252">
            <a:off x="7906544" y="2308544"/>
            <a:ext cx="288032" cy="1152128"/>
          </a:xfrm>
          <a:prstGeom prst="downArrow">
            <a:avLst>
              <a:gd name="adj1" fmla="val 4946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7060000">
            <a:off x="4905079" y="3827835"/>
            <a:ext cx="221606" cy="2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360000">
            <a:off x="7682029" y="4830689"/>
            <a:ext cx="260612" cy="58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31903" y="2475480"/>
            <a:ext cx="216024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Обмен лучшим практическим опытом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139348" y="5241193"/>
            <a:ext cx="290715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Применение эффективных технологий обучения</a:t>
            </a:r>
          </a:p>
        </p:txBody>
      </p:sp>
      <p:sp>
        <p:nvSpPr>
          <p:cNvPr id="24" name="Стрелка вниз 23"/>
          <p:cNvSpPr/>
          <p:nvPr/>
        </p:nvSpPr>
        <p:spPr>
          <a:xfrm rot="7920000">
            <a:off x="4917736" y="4881922"/>
            <a:ext cx="244991" cy="599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01614" y="1451212"/>
            <a:ext cx="202082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ИМЦ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76562" y="5365837"/>
            <a:ext cx="202082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КУРАТОР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93621" y="5115083"/>
            <a:ext cx="3541845" cy="56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Наставничество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81096" y="3140968"/>
            <a:ext cx="3790768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Программное обеспечение:</a:t>
            </a:r>
          </a:p>
          <a:p>
            <a:pPr algn="ctr"/>
            <a:r>
              <a:rPr lang="ru-RU" sz="2000" b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антирисковая</a:t>
            </a:r>
            <a:r>
              <a:rPr lang="ru-RU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программа, концепция развития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209255" y="5855328"/>
            <a:ext cx="3526211" cy="56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Индивидуальное сопровождение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0" r="22287"/>
          <a:stretch/>
        </p:blipFill>
        <p:spPr>
          <a:xfrm>
            <a:off x="0" y="54000"/>
            <a:ext cx="1193621" cy="122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3719</TotalTime>
  <Words>635</Words>
  <Application>Microsoft Office PowerPoint</Application>
  <PresentationFormat>Широкоэкранный</PresentationFormat>
  <Paragraphs>124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Symbol</vt:lpstr>
      <vt:lpstr>Tahoma</vt:lpstr>
      <vt:lpstr>Times New Roman</vt:lpstr>
      <vt:lpstr>Тема Office</vt:lpstr>
      <vt:lpstr>Презентация PowerPoint</vt:lpstr>
      <vt:lpstr>Повестка:</vt:lpstr>
      <vt:lpstr>Проект «Эффективная школа» 2023 год</vt:lpstr>
      <vt:lpstr>ЦЕЛЬ: оказание адресной методической поддержки ШНОР и школам, функционирующим в условиях рисков снижения образовательных результатов -«Эффективная школа»</vt:lpstr>
      <vt:lpstr> комплексная диагностика факторов, влияющих существенным образом на качество образования в образовательных организациях, включенных в Проект поддержки ШНОР;   разработка для каждой общеобразовательной организации, включенной в Проект поддержки, плана и дорожной карты по реализации мер поддержки ШНОР;   формирование организационных и информационных ресурсов для реализации Проекта поддержки ШНОР;   организация консультирования всех участников проекта по вопросам, связанным с реализацией конкретных мероприятий Проекта;   реализация сформированных планов и дорожных карт, включая мониторинг хода проекта и оценку результативности принимаемых мер;   создание единой муниципальной информационной системы для реализации Проекта</vt:lpstr>
      <vt:lpstr>Школы-участники муниципального Проекта «Эффективная школа»</vt:lpstr>
      <vt:lpstr>Кураторы школ – команда методического сопровождения</vt:lpstr>
      <vt:lpstr>Механизмы реализации проекта</vt:lpstr>
      <vt:lpstr>Направления работы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Пользователь</cp:lastModifiedBy>
  <cp:revision>145</cp:revision>
  <dcterms:created xsi:type="dcterms:W3CDTF">2020-08-08T15:33:15Z</dcterms:created>
  <dcterms:modified xsi:type="dcterms:W3CDTF">2023-03-17T02:14:08Z</dcterms:modified>
</cp:coreProperties>
</file>