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2" r:id="rId13"/>
    <p:sldId id="273" r:id="rId14"/>
    <p:sldId id="268" r:id="rId15"/>
    <p:sldId id="275" r:id="rId16"/>
    <p:sldId id="266" r:id="rId17"/>
    <p:sldId id="269" r:id="rId18"/>
    <p:sldId id="276" r:id="rId19"/>
    <p:sldId id="270" r:id="rId20"/>
    <p:sldId id="271"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F1E7029-D57A-4A7C-82F0-8BF083ECD935}" type="datetimeFigureOut">
              <a:rPr lang="ru-RU" smtClean="0"/>
              <a:t>10.04.2023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06C120B-71E7-401E-BE71-0DD6C991431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1E7029-D57A-4A7C-82F0-8BF083ECD935}"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1E7029-D57A-4A7C-82F0-8BF083ECD935}"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1E7029-D57A-4A7C-82F0-8BF083ECD935}"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F1E7029-D57A-4A7C-82F0-8BF083ECD935}"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6C120B-71E7-401E-BE71-0DD6C991431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F1E7029-D57A-4A7C-82F0-8BF083ECD935}" type="datetimeFigureOut">
              <a:rPr lang="ru-RU" smtClean="0"/>
              <a:t>10.04.2023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F1E7029-D57A-4A7C-82F0-8BF083ECD935}" type="datetimeFigureOut">
              <a:rPr lang="ru-RU" smtClean="0"/>
              <a:t>10.04.2023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F1E7029-D57A-4A7C-82F0-8BF083ECD935}" type="datetimeFigureOut">
              <a:rPr lang="ru-RU" smtClean="0"/>
              <a:t>10.04.2023</a:t>
            </a:fld>
            <a:endParaRPr lang="ru-RU"/>
          </a:p>
        </p:txBody>
      </p:sp>
      <p:sp>
        <p:nvSpPr>
          <p:cNvPr id="8" name="Номер слайда 7"/>
          <p:cNvSpPr>
            <a:spLocks noGrp="1"/>
          </p:cNvSpPr>
          <p:nvPr>
            <p:ph type="sldNum" sz="quarter" idx="11"/>
          </p:nvPr>
        </p:nvSpPr>
        <p:spPr/>
        <p:txBody>
          <a:bodyPr/>
          <a:lstStyle/>
          <a:p>
            <a:fld id="{506C120B-71E7-401E-BE71-0DD6C9914315}"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1E7029-D57A-4A7C-82F0-8BF083ECD935}" type="datetimeFigureOut">
              <a:rPr lang="ru-RU" smtClean="0"/>
              <a:t>10.04.2023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F1E7029-D57A-4A7C-82F0-8BF083ECD935}" type="datetimeFigureOut">
              <a:rPr lang="ru-RU" smtClean="0"/>
              <a:t>10.04.2023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506C120B-71E7-401E-BE71-0DD6C991431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4F1E7029-D57A-4A7C-82F0-8BF083ECD935}" type="datetimeFigureOut">
              <a:rPr lang="ru-RU" smtClean="0"/>
              <a:t>10.04.2023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6C120B-71E7-401E-BE71-0DD6C991431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F1E7029-D57A-4A7C-82F0-8BF083ECD935}" type="datetimeFigureOut">
              <a:rPr lang="ru-RU" smtClean="0"/>
              <a:t>10.04.2023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06C120B-71E7-401E-BE71-0DD6C991431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ath-ege.sdamgia.ru/test?category_id=185&amp;filter=all" TargetMode="External"/><Relationship Id="rId2" Type="http://schemas.openxmlformats.org/officeDocument/2006/relationships/hyperlink" Target="https://math-ege.sdamgia.ru/test?category_id=166&amp;filter=al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math-ege.sdamgia.ru/test?category_id=166&amp;filter=a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ath-ege.sdamgia.ru/test?category_id=185&amp;filter=al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ath-ege.sdamgia.ru/test?category_id=185&amp;filter=a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Задачи на теорию вероятностей</a:t>
            </a:r>
            <a:endParaRPr lang="ru-RU" dirty="0"/>
          </a:p>
        </p:txBody>
      </p:sp>
      <p:sp>
        <p:nvSpPr>
          <p:cNvPr id="3" name="Подзаголовок 2"/>
          <p:cNvSpPr>
            <a:spLocks noGrp="1"/>
          </p:cNvSpPr>
          <p:nvPr>
            <p:ph type="subTitle" idx="1"/>
          </p:nvPr>
        </p:nvSpPr>
        <p:spPr/>
        <p:txBody>
          <a:bodyPr/>
          <a:lstStyle/>
          <a:p>
            <a:r>
              <a:rPr lang="ru-RU" dirty="0" smtClean="0"/>
              <a:t>ЕГЭ. Математика. Профильный уровень.</a:t>
            </a:r>
            <a:endParaRPr lang="ru-RU" dirty="0"/>
          </a:p>
        </p:txBody>
      </p:sp>
    </p:spTree>
    <p:extLst>
      <p:ext uri="{BB962C8B-B14F-4D97-AF65-F5344CB8AC3E}">
        <p14:creationId xmlns:p14="http://schemas.microsoft.com/office/powerpoint/2010/main" val="803197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745288" cy="576064"/>
          </a:xfrm>
        </p:spPr>
        <p:txBody>
          <a:bodyPr>
            <a:normAutofit fontScale="90000"/>
          </a:bodyPr>
          <a:lstStyle/>
          <a:p>
            <a:r>
              <a:rPr lang="ru-RU" dirty="0"/>
              <a:t>Примеры </a:t>
            </a:r>
            <a:r>
              <a:rPr lang="ru-RU" dirty="0" smtClean="0"/>
              <a:t>задач 5 </a:t>
            </a:r>
            <a:endParaRPr lang="ru-RU" dirty="0"/>
          </a:p>
        </p:txBody>
      </p:sp>
      <p:sp>
        <p:nvSpPr>
          <p:cNvPr id="3" name="Объект 2"/>
          <p:cNvSpPr>
            <a:spLocks noGrp="1"/>
          </p:cNvSpPr>
          <p:nvPr>
            <p:ph idx="1"/>
          </p:nvPr>
        </p:nvSpPr>
        <p:spPr>
          <a:xfrm>
            <a:off x="107504" y="692696"/>
            <a:ext cx="8856984" cy="5433467"/>
          </a:xfrm>
        </p:spPr>
        <p:txBody>
          <a:bodyPr>
            <a:normAutofit/>
          </a:bodyPr>
          <a:lstStyle/>
          <a:p>
            <a:pPr marL="36576" indent="0">
              <a:buNone/>
            </a:pPr>
            <a:r>
              <a:rPr lang="ru-RU" sz="2400" dirty="0"/>
              <a:t>Если шахматист А. играет белыми фигурами, то он выигрывает у шахматиста Б. с вероятностью 0,52. Если А. играет черными, то А. выигрывает у Б. с вероятностью 0,3. Шахматисты А. и Б. играют две партии, причём во второй партии меняют цвет фигур. Найдите вероятность того, что А. выиграет оба раза</a:t>
            </a:r>
            <a:r>
              <a:rPr lang="ru-RU" sz="2400" dirty="0" smtClean="0"/>
              <a:t>.</a:t>
            </a:r>
          </a:p>
          <a:p>
            <a:pPr marL="36576" indent="0">
              <a:buNone/>
            </a:pPr>
            <a:endParaRPr lang="ru-RU" sz="2400" dirty="0"/>
          </a:p>
          <a:p>
            <a:pPr marL="36576" indent="0">
              <a:buNone/>
            </a:pPr>
            <a:r>
              <a:rPr lang="ru-RU" sz="2400" dirty="0" smtClean="0"/>
              <a:t>РЕШЕНИЕ: Возможность </a:t>
            </a:r>
            <a:r>
              <a:rPr lang="ru-RU" sz="2400" dirty="0"/>
              <a:t>выиграть первую и вторую партию не зависят друг от друга. Вероятность произведения независимых событий равна произведению их вероятностей: 0,52 · 0,3  =  0,156. </a:t>
            </a:r>
            <a:endParaRPr lang="ru-RU" sz="2400" dirty="0" smtClean="0"/>
          </a:p>
          <a:p>
            <a:pPr marL="36576" indent="0">
              <a:buNone/>
            </a:pPr>
            <a:r>
              <a:rPr lang="ru-RU" sz="2400" dirty="0" smtClean="0"/>
              <a:t>ОТВЕТ: 0,156</a:t>
            </a:r>
            <a:endParaRPr lang="ru-RU" sz="2400" dirty="0"/>
          </a:p>
        </p:txBody>
      </p:sp>
    </p:spTree>
    <p:extLst>
      <p:ext uri="{BB962C8B-B14F-4D97-AF65-F5344CB8AC3E}">
        <p14:creationId xmlns:p14="http://schemas.microsoft.com/office/powerpoint/2010/main" val="2083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360040"/>
          </a:xfrm>
        </p:spPr>
        <p:txBody>
          <a:bodyPr>
            <a:noAutofit/>
          </a:bodyPr>
          <a:lstStyle/>
          <a:p>
            <a:r>
              <a:rPr lang="ru-RU" sz="3600" dirty="0" smtClean="0"/>
              <a:t>Вспомогательная задача </a:t>
            </a:r>
            <a:r>
              <a:rPr lang="ru-RU" sz="3600" dirty="0" smtClean="0"/>
              <a:t>«ПРО БОЛОТО»</a:t>
            </a:r>
            <a:endParaRPr lang="ru-RU" sz="3600" dirty="0"/>
          </a:p>
        </p:txBody>
      </p:sp>
      <p:sp>
        <p:nvSpPr>
          <p:cNvPr id="3" name="Объект 2"/>
          <p:cNvSpPr>
            <a:spLocks noGrp="1"/>
          </p:cNvSpPr>
          <p:nvPr>
            <p:ph idx="1"/>
          </p:nvPr>
        </p:nvSpPr>
        <p:spPr>
          <a:xfrm>
            <a:off x="107504" y="548680"/>
            <a:ext cx="9036496" cy="6192688"/>
          </a:xfrm>
        </p:spPr>
        <p:txBody>
          <a:bodyPr>
            <a:normAutofit/>
          </a:bodyPr>
          <a:lstStyle/>
          <a:p>
            <a:pPr marL="36576" indent="0">
              <a:buNone/>
            </a:pPr>
            <a:r>
              <a:rPr lang="ru-RU" sz="3600" dirty="0" smtClean="0"/>
              <a:t>Павел Иванович совершает прогулку из точки А по дорожкам парка. На каждой развилке он наудачу выбирает следующую дорожку, не возвращаясь обратно. Схема дорожек показана на рисунке. Часть маршрутов проходит к посёлку </a:t>
            </a:r>
            <a:r>
              <a:rPr lang="en-US" sz="3600" dirty="0" smtClean="0"/>
              <a:t>S, </a:t>
            </a:r>
            <a:r>
              <a:rPr lang="ru-RU" sz="3600" dirty="0" smtClean="0"/>
              <a:t>другие – в поле </a:t>
            </a:r>
            <a:r>
              <a:rPr lang="en-US" sz="3600" dirty="0" smtClean="0"/>
              <a:t>F </a:t>
            </a:r>
            <a:r>
              <a:rPr lang="ru-RU" sz="3600" dirty="0" smtClean="0"/>
              <a:t>или болото М. Найдите вероятность, что Павел Иванович забредёт в болото.</a:t>
            </a:r>
          </a:p>
          <a:p>
            <a:pPr marL="36576" indent="0">
              <a:buNone/>
            </a:pPr>
            <a:endParaRPr lang="ru-RU" sz="2400" dirty="0"/>
          </a:p>
        </p:txBody>
      </p:sp>
    </p:spTree>
    <p:extLst>
      <p:ext uri="{BB962C8B-B14F-4D97-AF65-F5344CB8AC3E}">
        <p14:creationId xmlns:p14="http://schemas.microsoft.com/office/powerpoint/2010/main" val="843670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талья\Downloads\20230410_18541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2491" t="11049" r="39996" b="18307"/>
          <a:stretch/>
        </p:blipFill>
        <p:spPr bwMode="auto">
          <a:xfrm rot="5400000">
            <a:off x="1329910" y="-1141271"/>
            <a:ext cx="6449576" cy="910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36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6854" t="25498" r="34898" b="12578"/>
          <a:stretch/>
        </p:blipFill>
        <p:spPr bwMode="auto">
          <a:xfrm>
            <a:off x="22835" y="4608"/>
            <a:ext cx="8502757" cy="613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725" t="46800" r="35375" b="36533"/>
          <a:stretch/>
        </p:blipFill>
        <p:spPr bwMode="auto">
          <a:xfrm>
            <a:off x="3347864" y="5567152"/>
            <a:ext cx="564081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9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745288" cy="576064"/>
          </a:xfrm>
        </p:spPr>
        <p:txBody>
          <a:bodyPr>
            <a:normAutofit fontScale="90000"/>
          </a:bodyPr>
          <a:lstStyle/>
          <a:p>
            <a:r>
              <a:rPr lang="ru-RU" dirty="0"/>
              <a:t>Примеры </a:t>
            </a:r>
            <a:r>
              <a:rPr lang="ru-RU" dirty="0" smtClean="0"/>
              <a:t>задач 6</a:t>
            </a:r>
            <a:endParaRPr lang="ru-RU" dirty="0"/>
          </a:p>
        </p:txBody>
      </p:sp>
      <p:sp>
        <p:nvSpPr>
          <p:cNvPr id="3" name="Объект 2"/>
          <p:cNvSpPr>
            <a:spLocks noGrp="1"/>
          </p:cNvSpPr>
          <p:nvPr>
            <p:ph idx="1"/>
          </p:nvPr>
        </p:nvSpPr>
        <p:spPr>
          <a:xfrm>
            <a:off x="107504" y="692696"/>
            <a:ext cx="8856984" cy="5976664"/>
          </a:xfrm>
        </p:spPr>
        <p:txBody>
          <a:bodyPr>
            <a:normAutofit/>
          </a:bodyPr>
          <a:lstStyle/>
          <a:p>
            <a:pPr marL="36576" indent="0">
              <a:buNone/>
            </a:pPr>
            <a:r>
              <a:rPr lang="ru-RU" sz="2800" dirty="0"/>
              <a:t>Всем пациентам с подозрением на гепатит делают анализ крови. Если анализ выявляет гепатит, то результат анализа называется </a:t>
            </a:r>
            <a:r>
              <a:rPr lang="ru-RU" sz="2800" i="1" dirty="0"/>
              <a:t>положительным</a:t>
            </a:r>
            <a:r>
              <a:rPr lang="ru-RU" sz="2800" dirty="0"/>
              <a:t>. У больных гепатитом пациентов анализ даёт положительный результат с вероятностью 0,9. Если пациент не болен гепатитом, то анализ может дать ложный положительный результат с вероятностью 0,01. Известно, что 5% пациентов, поступающих с подозрением на гепатит, действительно больны гепатитом. Найдите вероятность того, что результат анализа у пациента, поступившего в клинику с подозрением на гепатит, будет положительным</a:t>
            </a:r>
            <a:r>
              <a:rPr lang="ru-RU" sz="3200" dirty="0" smtClean="0"/>
              <a:t>.</a:t>
            </a:r>
            <a:endParaRPr lang="ru-RU" sz="3200" dirty="0"/>
          </a:p>
        </p:txBody>
      </p:sp>
    </p:spTree>
    <p:extLst>
      <p:ext uri="{BB962C8B-B14F-4D97-AF65-F5344CB8AC3E}">
        <p14:creationId xmlns:p14="http://schemas.microsoft.com/office/powerpoint/2010/main" val="250042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274638"/>
            <a:ext cx="8784976" cy="1143000"/>
          </a:xfrm>
        </p:spPr>
        <p:txBody>
          <a:bodyPr>
            <a:normAutofit/>
          </a:bodyPr>
          <a:lstStyle/>
          <a:p>
            <a:r>
              <a:rPr lang="ru-RU" sz="3100" dirty="0"/>
              <a:t>РЕШЕНИЕ: </a:t>
            </a:r>
            <a:r>
              <a:rPr lang="ru-RU" sz="3100" dirty="0" smtClean="0"/>
              <a:t/>
            </a:r>
            <a:br>
              <a:rPr lang="ru-RU" sz="3100" dirty="0" smtClean="0"/>
            </a:br>
            <a:r>
              <a:rPr lang="ru-RU" sz="3600" dirty="0" smtClean="0"/>
              <a:t>0,95*0,01+0,05*0,9=0,0545</a:t>
            </a:r>
            <a:endParaRPr lang="ru-RU" dirty="0"/>
          </a:p>
        </p:txBody>
      </p:sp>
      <p:sp>
        <p:nvSpPr>
          <p:cNvPr id="6" name="Прямоугольник 5"/>
          <p:cNvSpPr/>
          <p:nvPr/>
        </p:nvSpPr>
        <p:spPr>
          <a:xfrm>
            <a:off x="3329211" y="6057781"/>
            <a:ext cx="5814789" cy="800219"/>
          </a:xfrm>
          <a:prstGeom prst="rect">
            <a:avLst/>
          </a:prstGeom>
        </p:spPr>
        <p:txBody>
          <a:bodyPr wrap="square">
            <a:spAutoFit/>
          </a:bodyPr>
          <a:lstStyle/>
          <a:p>
            <a:r>
              <a:rPr lang="ru-RU" sz="4600" dirty="0">
                <a:solidFill>
                  <a:prstClr val="white"/>
                </a:solidFill>
                <a:latin typeface="Franklin Gothic Book"/>
                <a:ea typeface="+mj-ea"/>
                <a:cs typeface="+mj-cs"/>
              </a:rPr>
              <a:t>ОТВЕТ</a:t>
            </a:r>
            <a:r>
              <a:rPr lang="ru-RU" sz="4600" dirty="0" smtClean="0">
                <a:solidFill>
                  <a:prstClr val="white"/>
                </a:solidFill>
                <a:latin typeface="Franklin Gothic Book"/>
                <a:ea typeface="+mj-ea"/>
                <a:cs typeface="+mj-cs"/>
              </a:rPr>
              <a:t>:  0,0545</a:t>
            </a:r>
            <a:endParaRPr lang="ru-RU"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90" t="26679" r="37551" b="21948"/>
          <a:stretch/>
        </p:blipFill>
        <p:spPr bwMode="auto">
          <a:xfrm>
            <a:off x="395536" y="1377668"/>
            <a:ext cx="8126564" cy="47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745288" cy="576064"/>
          </a:xfrm>
        </p:spPr>
        <p:txBody>
          <a:bodyPr>
            <a:normAutofit fontScale="90000"/>
          </a:bodyPr>
          <a:lstStyle/>
          <a:p>
            <a:r>
              <a:rPr lang="ru-RU" dirty="0"/>
              <a:t>Примеры </a:t>
            </a:r>
            <a:r>
              <a:rPr lang="ru-RU" dirty="0" smtClean="0"/>
              <a:t>задач 7 </a:t>
            </a:r>
            <a:endParaRPr lang="ru-RU" dirty="0"/>
          </a:p>
        </p:txBody>
      </p:sp>
      <p:sp>
        <p:nvSpPr>
          <p:cNvPr id="3" name="Объект 2"/>
          <p:cNvSpPr>
            <a:spLocks noGrp="1"/>
          </p:cNvSpPr>
          <p:nvPr>
            <p:ph idx="1"/>
          </p:nvPr>
        </p:nvSpPr>
        <p:spPr>
          <a:xfrm>
            <a:off x="107504" y="692696"/>
            <a:ext cx="8856984" cy="5433467"/>
          </a:xfrm>
        </p:spPr>
        <p:txBody>
          <a:bodyPr>
            <a:normAutofit/>
          </a:bodyPr>
          <a:lstStyle/>
          <a:p>
            <a:pPr marL="36576" indent="0">
              <a:buNone/>
            </a:pPr>
            <a:r>
              <a:rPr lang="ru-RU" sz="2400" dirty="0"/>
              <a:t>Автоматическая линия изготавливает батарейки. Вероятность того, что готовая батарейка неисправна, равна 0,02. Перед упаковкой каждая батарейка проходит систему контроля. Вероятность того, что система забракует неисправную батарейку, равна 0,99. Вероятность того, что система по ошибке забракует исправную батарейку, равна 0,01. Найдите вероятность того, что случайно выбранная изготовленная батарейка будет забракована системой контроля</a:t>
            </a:r>
            <a:r>
              <a:rPr lang="ru-RU" sz="2400" dirty="0" smtClean="0"/>
              <a:t>.</a:t>
            </a:r>
          </a:p>
          <a:p>
            <a:pPr marL="36576" indent="0">
              <a:buNone/>
            </a:pPr>
            <a:r>
              <a:rPr lang="ru-RU" sz="2400" dirty="0"/>
              <a:t>РЕШЕНИЕ: </a:t>
            </a:r>
            <a:r>
              <a:rPr lang="ru-RU" sz="2400" dirty="0" smtClean="0"/>
              <a:t>0,02*0,99+0,98*0,01=0,0296</a:t>
            </a:r>
            <a:endParaRPr lang="ru-RU" sz="2400" dirty="0"/>
          </a:p>
          <a:p>
            <a:pPr marL="36576" indent="0">
              <a:buNone/>
            </a:pPr>
            <a:r>
              <a:rPr lang="ru-RU" sz="2400" dirty="0"/>
              <a:t>ОТВЕТ:0,0296.</a:t>
            </a:r>
          </a:p>
          <a:p>
            <a:endParaRPr lang="ru-RU" sz="2400" dirty="0"/>
          </a:p>
        </p:txBody>
      </p:sp>
    </p:spTree>
    <p:extLst>
      <p:ext uri="{BB962C8B-B14F-4D97-AF65-F5344CB8AC3E}">
        <p14:creationId xmlns:p14="http://schemas.microsoft.com/office/powerpoint/2010/main" val="2642901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745288" cy="576064"/>
          </a:xfrm>
        </p:spPr>
        <p:txBody>
          <a:bodyPr>
            <a:normAutofit fontScale="90000"/>
          </a:bodyPr>
          <a:lstStyle/>
          <a:p>
            <a:r>
              <a:rPr lang="ru-RU" dirty="0"/>
              <a:t>Примеры </a:t>
            </a:r>
            <a:r>
              <a:rPr lang="ru-RU" dirty="0" smtClean="0"/>
              <a:t>задач 8 </a:t>
            </a:r>
            <a:endParaRPr lang="ru-RU" dirty="0"/>
          </a:p>
        </p:txBody>
      </p:sp>
      <p:sp>
        <p:nvSpPr>
          <p:cNvPr id="3" name="Объект 2"/>
          <p:cNvSpPr>
            <a:spLocks noGrp="1"/>
          </p:cNvSpPr>
          <p:nvPr>
            <p:ph idx="1"/>
          </p:nvPr>
        </p:nvSpPr>
        <p:spPr>
          <a:xfrm>
            <a:off x="107504" y="692696"/>
            <a:ext cx="8856984" cy="5976664"/>
          </a:xfrm>
        </p:spPr>
        <p:txBody>
          <a:bodyPr>
            <a:normAutofit fontScale="92500"/>
          </a:bodyPr>
          <a:lstStyle/>
          <a:p>
            <a:pPr marL="36576" indent="0">
              <a:buNone/>
            </a:pPr>
            <a:r>
              <a:rPr lang="ru-RU" sz="3600" dirty="0"/>
              <a:t>В Волшебной стране бывает два типа погоды: хорошая и отличная, причём погода, установившись утром, держится неизменной весь день. Известно, что с вероятностью 0,8 погода завтра будет такой же, как и сегодня. Сегодня 3 июля, погода в Волшебной стране хорошая. Найдите вероятность того, что 6 июля в Волшебной стране будет отличная погода</a:t>
            </a:r>
            <a:r>
              <a:rPr lang="ru-RU" sz="3600" dirty="0" smtClean="0"/>
              <a:t>.</a:t>
            </a:r>
          </a:p>
          <a:p>
            <a:pPr marL="36576" indent="0">
              <a:buNone/>
            </a:pPr>
            <a:endParaRPr lang="ru-RU" sz="3600" dirty="0"/>
          </a:p>
          <a:p>
            <a:pPr marL="36576" indent="0">
              <a:buNone/>
            </a:pPr>
            <a:r>
              <a:rPr lang="ru-RU" sz="2400" dirty="0" smtClean="0"/>
              <a:t>ОТВЕТ: 0,392</a:t>
            </a:r>
            <a:endParaRPr lang="ru-RU" sz="2400" dirty="0"/>
          </a:p>
        </p:txBody>
      </p:sp>
    </p:spTree>
    <p:extLst>
      <p:ext uri="{BB962C8B-B14F-4D97-AF65-F5344CB8AC3E}">
        <p14:creationId xmlns:p14="http://schemas.microsoft.com/office/powerpoint/2010/main" val="12560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205" t="27692" r="23224" b="18323"/>
          <a:stretch/>
        </p:blipFill>
        <p:spPr bwMode="auto">
          <a:xfrm>
            <a:off x="0" y="1700808"/>
            <a:ext cx="9060022"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075" t="48933" r="23300" b="38267"/>
          <a:stretch/>
        </p:blipFill>
        <p:spPr bwMode="auto">
          <a:xfrm>
            <a:off x="179512" y="404664"/>
            <a:ext cx="8366760" cy="87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9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7745288" cy="576064"/>
          </a:xfrm>
        </p:spPr>
        <p:txBody>
          <a:bodyPr>
            <a:normAutofit fontScale="90000"/>
          </a:bodyPr>
          <a:lstStyle/>
          <a:p>
            <a:r>
              <a:rPr lang="ru-RU" dirty="0"/>
              <a:t>Примеры </a:t>
            </a:r>
            <a:r>
              <a:rPr lang="ru-RU" dirty="0" smtClean="0"/>
              <a:t>задач 9 </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07504" y="692696"/>
                <a:ext cx="9036496" cy="6048672"/>
              </a:xfrm>
            </p:spPr>
            <p:txBody>
              <a:bodyPr>
                <a:normAutofit/>
              </a:bodyPr>
              <a:lstStyle/>
              <a:p>
                <a:pPr marL="36576" indent="0">
                  <a:buNone/>
                </a:pPr>
                <a:r>
                  <a:rPr lang="ru-RU" sz="2000" dirty="0" smtClean="0"/>
                  <a:t>Маша коллекционирует принцесс из Киндер-сюрпризов. Всего в коллекции 10 разных принцесс, и они равномерно распределены, то есть в каждом очередном Киндер-сюрпризе может с равными вероятностями оказаться любая из 10 принцесс. У Маши уже есть две разные принцессы из коллекции. Какова вероятность того, что для получения следующей принцессы Маше придётся купить ещё 2 или 3 шоколадных яйца?</a:t>
                </a:r>
              </a:p>
              <a:p>
                <a:pPr marL="36576" indent="0">
                  <a:buNone/>
                </a:pPr>
                <a:r>
                  <a:rPr lang="ru-RU" sz="2000" dirty="0" smtClean="0"/>
                  <a:t>РЕШЕНИЕ: </a:t>
                </a:r>
                <a:r>
                  <a:rPr lang="ru-RU" sz="2000" dirty="0"/>
                  <a:t>вероятность получения новой принцессы </a:t>
                </a:r>
                <a:r>
                  <a:rPr lang="ru-RU" sz="2000" dirty="0" smtClean="0"/>
                  <a:t>равна </a:t>
                </a:r>
                <a14:m>
                  <m:oMath xmlns:m="http://schemas.openxmlformats.org/officeDocument/2006/math">
                    <m:f>
                      <m:fPr>
                        <m:ctrlPr>
                          <a:rPr lang="ru-RU" sz="2000" i="1" smtClean="0">
                            <a:latin typeface="Cambria Math"/>
                          </a:rPr>
                        </m:ctrlPr>
                      </m:fPr>
                      <m:num>
                        <m:r>
                          <a:rPr lang="ru-RU" sz="2000" b="0" i="1" smtClean="0">
                            <a:latin typeface="Cambria Math"/>
                          </a:rPr>
                          <m:t>8</m:t>
                        </m:r>
                      </m:num>
                      <m:den>
                        <m:r>
                          <a:rPr lang="ru-RU" sz="2000" b="0" i="1" smtClean="0">
                            <a:latin typeface="Cambria Math"/>
                          </a:rPr>
                          <m:t>10</m:t>
                        </m:r>
                      </m:den>
                    </m:f>
                  </m:oMath>
                </a14:m>
                <a:r>
                  <a:rPr lang="ru-RU" sz="2000" dirty="0" smtClean="0"/>
                  <a:t>, </a:t>
                </a:r>
                <a:r>
                  <a:rPr lang="ru-RU" sz="2000" dirty="0"/>
                  <a:t>а вероятность противоположного события  </a:t>
                </a:r>
                <a14:m>
                  <m:oMath xmlns:m="http://schemas.openxmlformats.org/officeDocument/2006/math">
                    <m:r>
                      <a:rPr lang="ru-RU" sz="2000" i="1">
                        <a:latin typeface="Cambria Math"/>
                      </a:rPr>
                      <m:t>−</m:t>
                    </m:r>
                    <m:r>
                      <a:rPr lang="ru-RU" sz="2000" b="0" i="1" smtClean="0">
                        <a:latin typeface="Cambria Math"/>
                      </a:rPr>
                      <m:t> </m:t>
                    </m:r>
                  </m:oMath>
                </a14:m>
                <a:r>
                  <a:rPr lang="ru-RU" sz="2000" dirty="0" smtClean="0"/>
                  <a:t>получение </a:t>
                </a:r>
                <a:r>
                  <a:rPr lang="ru-RU" sz="2000" dirty="0"/>
                  <a:t>старой принцессы  </a:t>
                </a:r>
                <a:r>
                  <a:rPr lang="ru-RU" sz="2000" dirty="0" smtClean="0"/>
                  <a:t>  </a:t>
                </a:r>
                <a14:m>
                  <m:oMath xmlns:m="http://schemas.openxmlformats.org/officeDocument/2006/math">
                    <m:f>
                      <m:fPr>
                        <m:ctrlPr>
                          <a:rPr lang="ru-RU" sz="2000" i="1">
                            <a:latin typeface="Cambria Math"/>
                          </a:rPr>
                        </m:ctrlPr>
                      </m:fPr>
                      <m:num>
                        <m:r>
                          <a:rPr lang="ru-RU" sz="2000" i="1">
                            <a:latin typeface="Cambria Math"/>
                          </a:rPr>
                          <m:t>2</m:t>
                        </m:r>
                      </m:num>
                      <m:den>
                        <m:r>
                          <a:rPr lang="ru-RU" sz="2000" i="1">
                            <a:latin typeface="Cambria Math"/>
                          </a:rPr>
                          <m:t>10</m:t>
                        </m:r>
                      </m:den>
                    </m:f>
                    <m:r>
                      <a:rPr lang="ru-RU" sz="2000" b="0" i="0" smtClean="0">
                        <a:latin typeface="Cambria Math"/>
                      </a:rPr>
                      <m:t>. </m:t>
                    </m:r>
                  </m:oMath>
                </a14:m>
                <a:r>
                  <a:rPr lang="ru-RU" sz="2000" dirty="0"/>
                  <a:t>Вероятность того, что для получения следующей принцессы Маше придётся купить 2 шоколадных яйца, равна </a:t>
                </a:r>
                <a:r>
                  <a:rPr lang="ru-RU" sz="2000" dirty="0" smtClean="0"/>
                  <a:t>0,2*0,8=0,16. Вероятность </a:t>
                </a:r>
                <a:r>
                  <a:rPr lang="ru-RU" sz="2000" dirty="0"/>
                  <a:t>того, что для получения следующей принцессы Маше придётся купить 3 шоколадных яйца, равна </a:t>
                </a:r>
                <a:r>
                  <a:rPr lang="ru-RU" sz="2000" dirty="0" smtClean="0"/>
                  <a:t>0,2*0,2*0,8=0,032. Таким </a:t>
                </a:r>
                <a:r>
                  <a:rPr lang="ru-RU" sz="2000" dirty="0"/>
                  <a:t>образом, искомая вероятность  — 0,16 + 0,032  =  0,192</a:t>
                </a:r>
                <a:r>
                  <a:rPr lang="ru-RU" sz="2000" dirty="0" smtClean="0"/>
                  <a:t>.</a:t>
                </a:r>
              </a:p>
              <a:p>
                <a:pPr marL="36576" indent="0">
                  <a:buNone/>
                </a:pPr>
                <a:r>
                  <a:rPr lang="ru-RU" sz="2000" dirty="0" smtClean="0"/>
                  <a:t>ОТВЕТ: 0,192</a:t>
                </a:r>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7504" y="692696"/>
                <a:ext cx="9036496" cy="6048672"/>
              </a:xfrm>
              <a:blipFill rotWithShape="1">
                <a:blip r:embed="rId2"/>
                <a:stretch>
                  <a:fillRect l="-337" t="-403" r="-1012"/>
                </a:stretch>
              </a:blipFill>
            </p:spPr>
            <p:txBody>
              <a:bodyPr/>
              <a:lstStyle/>
              <a:p>
                <a:r>
                  <a:rPr lang="ru-RU">
                    <a:noFill/>
                  </a:rPr>
                  <a:t> </a:t>
                </a:r>
              </a:p>
            </p:txBody>
          </p:sp>
        </mc:Fallback>
      </mc:AlternateContent>
    </p:spTree>
    <p:extLst>
      <p:ext uri="{BB962C8B-B14F-4D97-AF65-F5344CB8AC3E}">
        <p14:creationId xmlns:p14="http://schemas.microsoft.com/office/powerpoint/2010/main" val="3604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задач</a:t>
            </a:r>
            <a:endParaRPr lang="ru-RU" dirty="0"/>
          </a:p>
        </p:txBody>
      </p:sp>
      <p:sp>
        <p:nvSpPr>
          <p:cNvPr id="3" name="Объект 2"/>
          <p:cNvSpPr>
            <a:spLocks noGrp="1"/>
          </p:cNvSpPr>
          <p:nvPr>
            <p:ph idx="1"/>
          </p:nvPr>
        </p:nvSpPr>
        <p:spPr/>
        <p:txBody>
          <a:bodyPr>
            <a:normAutofit/>
          </a:bodyPr>
          <a:lstStyle/>
          <a:p>
            <a:r>
              <a:rPr lang="ru-RU" sz="4000" dirty="0" smtClean="0"/>
              <a:t> </a:t>
            </a:r>
            <a:r>
              <a:rPr lang="ru-RU" sz="4000" dirty="0"/>
              <a:t>Начала теории </a:t>
            </a:r>
            <a:r>
              <a:rPr lang="ru-RU" sz="4000" dirty="0" smtClean="0"/>
              <a:t>вероятностей </a:t>
            </a:r>
            <a:r>
              <a:rPr lang="ru-RU" sz="4000" dirty="0" smtClean="0">
                <a:hlinkClick r:id="rId2"/>
              </a:rPr>
              <a:t>Классическое </a:t>
            </a:r>
            <a:r>
              <a:rPr lang="ru-RU" sz="4000" dirty="0">
                <a:hlinkClick r:id="rId2"/>
              </a:rPr>
              <a:t>определение </a:t>
            </a:r>
            <a:r>
              <a:rPr lang="ru-RU" sz="4000" dirty="0" smtClean="0">
                <a:hlinkClick r:id="rId2"/>
              </a:rPr>
              <a:t>вероятности</a:t>
            </a:r>
            <a:endParaRPr lang="ru-RU" sz="4000" dirty="0" smtClean="0"/>
          </a:p>
          <a:p>
            <a:r>
              <a:rPr lang="ru-RU" sz="4000" dirty="0"/>
              <a:t>Вероятности сложных </a:t>
            </a:r>
            <a:r>
              <a:rPr lang="ru-RU" sz="4000" dirty="0" smtClean="0"/>
              <a:t>событий </a:t>
            </a:r>
            <a:r>
              <a:rPr lang="ru-RU" sz="4000" dirty="0" smtClean="0">
                <a:hlinkClick r:id="rId3"/>
              </a:rPr>
              <a:t>Теоремы </a:t>
            </a:r>
            <a:r>
              <a:rPr lang="ru-RU" sz="4000" dirty="0">
                <a:hlinkClick r:id="rId3"/>
              </a:rPr>
              <a:t>о вероятностях событий</a:t>
            </a:r>
            <a:endParaRPr lang="ru-RU" sz="4000" dirty="0"/>
          </a:p>
          <a:p>
            <a:endParaRPr lang="ru-RU" sz="4000" dirty="0"/>
          </a:p>
          <a:p>
            <a:endParaRPr lang="ru-RU" sz="4000" dirty="0"/>
          </a:p>
        </p:txBody>
      </p:sp>
    </p:spTree>
    <p:extLst>
      <p:ext uri="{BB962C8B-B14F-4D97-AF65-F5344CB8AC3E}">
        <p14:creationId xmlns:p14="http://schemas.microsoft.com/office/powerpoint/2010/main" val="211960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745288" cy="576064"/>
          </a:xfrm>
        </p:spPr>
        <p:txBody>
          <a:bodyPr>
            <a:normAutofit fontScale="90000"/>
          </a:bodyPr>
          <a:lstStyle/>
          <a:p>
            <a:r>
              <a:rPr lang="ru-RU" dirty="0"/>
              <a:t>Примеры </a:t>
            </a:r>
            <a:r>
              <a:rPr lang="ru-RU" dirty="0" smtClean="0"/>
              <a:t>задач 10 </a:t>
            </a:r>
            <a:endParaRPr lang="ru-RU" dirty="0"/>
          </a:p>
        </p:txBody>
      </p:sp>
      <p:sp>
        <p:nvSpPr>
          <p:cNvPr id="3" name="Объект 2"/>
          <p:cNvSpPr>
            <a:spLocks noGrp="1"/>
          </p:cNvSpPr>
          <p:nvPr>
            <p:ph idx="1"/>
          </p:nvPr>
        </p:nvSpPr>
        <p:spPr>
          <a:xfrm>
            <a:off x="107504" y="692696"/>
            <a:ext cx="8856984" cy="5433467"/>
          </a:xfrm>
        </p:spPr>
        <p:txBody>
          <a:bodyPr>
            <a:normAutofit/>
          </a:bodyPr>
          <a:lstStyle/>
          <a:p>
            <a:pPr marL="36576" indent="0">
              <a:buNone/>
            </a:pPr>
            <a:r>
              <a:rPr lang="ru-RU" sz="2800" dirty="0"/>
              <a:t>При артиллерийской стрельбе автоматическая 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a:t>
            </a:r>
            <a:r>
              <a:rPr lang="ru-RU" sz="2800" dirty="0" smtClean="0"/>
              <a:t>? </a:t>
            </a:r>
            <a:r>
              <a:rPr lang="ru-RU" sz="2800" i="1" dirty="0"/>
              <a:t>В ответе укажите наименьшее необходимое количество выстрелов.</a:t>
            </a:r>
            <a:endParaRPr lang="ru-RU" sz="2800" dirty="0" smtClean="0"/>
          </a:p>
          <a:p>
            <a:pPr marL="36576" indent="0">
              <a:buNone/>
            </a:pPr>
            <a:r>
              <a:rPr lang="ru-RU" sz="2400" dirty="0" smtClean="0"/>
              <a:t>ОТВЕТ</a:t>
            </a:r>
            <a:r>
              <a:rPr lang="ru-RU" sz="2400" dirty="0" smtClean="0"/>
              <a:t>: 5</a:t>
            </a:r>
            <a:endParaRPr lang="ru-RU" sz="2400" dirty="0"/>
          </a:p>
        </p:txBody>
      </p:sp>
    </p:spTree>
    <p:extLst>
      <p:ext uri="{BB962C8B-B14F-4D97-AF65-F5344CB8AC3E}">
        <p14:creationId xmlns:p14="http://schemas.microsoft.com/office/powerpoint/2010/main" val="49719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9" t="25842" r="24381" b="15738"/>
          <a:stretch/>
        </p:blipFill>
        <p:spPr bwMode="auto">
          <a:xfrm>
            <a:off x="-15650" y="476672"/>
            <a:ext cx="9235064" cy="530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52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a:t>Начала теории </a:t>
            </a:r>
            <a:r>
              <a:rPr lang="ru-RU" sz="4800" dirty="0" smtClean="0"/>
              <a:t>вероятностей</a:t>
            </a:r>
            <a:endParaRPr lang="ru-RU" dirty="0"/>
          </a:p>
        </p:txBody>
      </p:sp>
      <p:sp>
        <p:nvSpPr>
          <p:cNvPr id="3" name="Объект 2"/>
          <p:cNvSpPr>
            <a:spLocks noGrp="1"/>
          </p:cNvSpPr>
          <p:nvPr>
            <p:ph idx="1"/>
          </p:nvPr>
        </p:nvSpPr>
        <p:spPr/>
        <p:txBody>
          <a:bodyPr/>
          <a:lstStyle/>
          <a:p>
            <a:r>
              <a:rPr lang="ru-RU" sz="3200" dirty="0">
                <a:hlinkClick r:id="rId2"/>
              </a:rPr>
              <a:t>Классическое определение </a:t>
            </a:r>
            <a:r>
              <a:rPr lang="ru-RU" sz="3200" dirty="0" smtClean="0">
                <a:hlinkClick r:id="rId2"/>
              </a:rPr>
              <a:t>вероятности</a:t>
            </a:r>
            <a:r>
              <a:rPr lang="ru-RU" sz="3200" dirty="0" smtClean="0"/>
              <a:t> </a:t>
            </a:r>
          </a:p>
          <a:p>
            <a:pPr marL="36576" indent="0">
              <a:buNone/>
            </a:pPr>
            <a:r>
              <a:rPr lang="ru-RU" sz="3200" dirty="0"/>
              <a:t>Вероятностью события A называется </a:t>
            </a:r>
            <a:r>
              <a:rPr lang="ru-RU" sz="3200" b="1" dirty="0"/>
              <a:t>отношение числа </a:t>
            </a:r>
            <a:r>
              <a:rPr lang="ru-RU" sz="3200" b="1" dirty="0" smtClean="0"/>
              <a:t>благоприятных </a:t>
            </a:r>
            <a:r>
              <a:rPr lang="ru-RU" sz="3200" b="1" dirty="0"/>
              <a:t>данному событию m исходов опыта к числу n всех его исходов</a:t>
            </a:r>
            <a:r>
              <a:rPr lang="ru-RU" sz="3200" dirty="0"/>
              <a:t>. То есть, P(A) = </a:t>
            </a:r>
            <a:r>
              <a:rPr lang="ru-RU" sz="3200" dirty="0" smtClean="0"/>
              <a:t>m/n </a:t>
            </a:r>
            <a:r>
              <a:rPr lang="ru-RU" sz="3200" dirty="0"/>
              <a:t>.</a:t>
            </a:r>
            <a:br>
              <a:rPr lang="ru-RU" sz="3200" dirty="0"/>
            </a:br>
            <a:endParaRPr lang="ru-RU" dirty="0"/>
          </a:p>
        </p:txBody>
      </p:sp>
    </p:spTree>
    <p:extLst>
      <p:ext uri="{BB962C8B-B14F-4D97-AF65-F5344CB8AC3E}">
        <p14:creationId xmlns:p14="http://schemas.microsoft.com/office/powerpoint/2010/main" val="215198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r>
              <a:rPr lang="ru-RU" dirty="0" smtClean="0"/>
              <a:t>Примеры задач 1</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323528" y="1052736"/>
                <a:ext cx="8568952" cy="5073427"/>
              </a:xfrm>
            </p:spPr>
            <p:txBody>
              <a:bodyPr>
                <a:normAutofit fontScale="92500" lnSpcReduction="10000"/>
              </a:bodyPr>
              <a:lstStyle/>
              <a:p>
                <a:r>
                  <a:rPr lang="ru-RU" dirty="0" smtClean="0"/>
                  <a:t>В среднем из 1400 садовых насосов, поступивших в продажу, 7 подтекают. Найдите вероятность того, что один случайно выбранный для контроля насос не подтекает.</a:t>
                </a:r>
              </a:p>
              <a:p>
                <a:pPr marL="36576" indent="0">
                  <a:buNone/>
                </a:pPr>
                <a:r>
                  <a:rPr lang="ru-RU" dirty="0"/>
                  <a:t>Решение: В среднем из 1400 садовых насосов, поступивших в продажу, 1400 − 7  =  1393 не подтекают. Значит, вероятность того, что один случайно выбранный для контроля насос не подтекает, равна </a:t>
                </a:r>
                <a14:m>
                  <m:oMath xmlns:m="http://schemas.openxmlformats.org/officeDocument/2006/math">
                    <m:f>
                      <m:fPr>
                        <m:ctrlPr>
                          <a:rPr lang="ru-RU" i="1" smtClean="0">
                            <a:latin typeface="Cambria Math"/>
                          </a:rPr>
                        </m:ctrlPr>
                      </m:fPr>
                      <m:num>
                        <m:r>
                          <a:rPr lang="ru-RU" b="0" i="1" smtClean="0">
                            <a:latin typeface="Cambria Math"/>
                          </a:rPr>
                          <m:t>1393</m:t>
                        </m:r>
                      </m:num>
                      <m:den>
                        <m:r>
                          <a:rPr lang="ru-RU" b="0" i="1" smtClean="0">
                            <a:latin typeface="Cambria Math"/>
                          </a:rPr>
                          <m:t>1400</m:t>
                        </m:r>
                      </m:den>
                    </m:f>
                  </m:oMath>
                </a14:m>
                <a:r>
                  <a:rPr lang="ru-RU" dirty="0" smtClean="0"/>
                  <a:t> = 0,995</a:t>
                </a:r>
                <a:endParaRPr lang="ru-RU" dirty="0"/>
              </a:p>
              <a:p>
                <a:pPr marL="36576" indent="0">
                  <a:buNone/>
                </a:pPr>
                <a:endParaRPr lang="ru-RU" dirty="0"/>
              </a:p>
              <a:p>
                <a:pPr marL="36576" indent="0">
                  <a:buNone/>
                </a:pPr>
                <a:r>
                  <a:rPr lang="ru-RU" dirty="0"/>
                  <a:t>Ответ: 0,995.</a:t>
                </a:r>
              </a:p>
              <a:p>
                <a:pPr marL="36576" indent="0">
                  <a:buNone/>
                </a:pPr>
                <a:endParaRPr lang="ru-RU" dirty="0" smtClean="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23528" y="1052736"/>
                <a:ext cx="8568952" cy="5073427"/>
              </a:xfrm>
              <a:blipFill rotWithShape="1">
                <a:blip r:embed="rId2"/>
                <a:stretch>
                  <a:fillRect l="-996" t="-2043"/>
                </a:stretch>
              </a:blipFill>
            </p:spPr>
            <p:txBody>
              <a:bodyPr/>
              <a:lstStyle/>
              <a:p>
                <a:r>
                  <a:rPr lang="ru-RU">
                    <a:noFill/>
                  </a:rPr>
                  <a:t> </a:t>
                </a:r>
              </a:p>
            </p:txBody>
          </p:sp>
        </mc:Fallback>
      </mc:AlternateContent>
    </p:spTree>
    <p:extLst>
      <p:ext uri="{BB962C8B-B14F-4D97-AF65-F5344CB8AC3E}">
        <p14:creationId xmlns:p14="http://schemas.microsoft.com/office/powerpoint/2010/main" val="16695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162"/>
            <a:ext cx="7467600" cy="706090"/>
          </a:xfrm>
        </p:spPr>
        <p:txBody>
          <a:bodyPr>
            <a:normAutofit fontScale="90000"/>
          </a:bodyPr>
          <a:lstStyle/>
          <a:p>
            <a:r>
              <a:rPr lang="ru-RU" dirty="0"/>
              <a:t>Примеры </a:t>
            </a:r>
            <a:r>
              <a:rPr lang="ru-RU" dirty="0" smtClean="0"/>
              <a:t>задач 2</a:t>
            </a:r>
            <a:endParaRPr lang="ru-RU" dirty="0"/>
          </a:p>
        </p:txBody>
      </p:sp>
      <p:sp>
        <p:nvSpPr>
          <p:cNvPr id="3" name="Объект 2"/>
          <p:cNvSpPr>
            <a:spLocks noGrp="1"/>
          </p:cNvSpPr>
          <p:nvPr>
            <p:ph idx="1"/>
          </p:nvPr>
        </p:nvSpPr>
        <p:spPr>
          <a:xfrm>
            <a:off x="179512" y="908720"/>
            <a:ext cx="8856984" cy="5688632"/>
          </a:xfrm>
        </p:spPr>
        <p:txBody>
          <a:bodyPr>
            <a:normAutofit/>
          </a:bodyPr>
          <a:lstStyle/>
          <a:p>
            <a:r>
              <a:rPr lang="ru-RU" sz="2400" dirty="0"/>
              <a:t>На борту самолёта 12 кресел расположены рядом с запасными выходами и 18  — за перегородками, разделяющими салоны. Все эти места удобны для пассажира высокого роста. Остальные места неудобны. Пассажир В. высокого роста. Найдите вероятность того, что на регистрации при случайном выборе места пассажиру В. достанется удобное место, если всего в самолёте 300 мест</a:t>
            </a:r>
            <a:r>
              <a:rPr lang="ru-RU" sz="2400" dirty="0" smtClean="0"/>
              <a:t>.</a:t>
            </a:r>
          </a:p>
          <a:p>
            <a:pPr marL="36576" indent="0">
              <a:buNone/>
            </a:pPr>
            <a:r>
              <a:rPr lang="ru-RU" sz="2400" dirty="0" smtClean="0"/>
              <a:t>РЕШЕНИЕ: В </a:t>
            </a:r>
            <a:r>
              <a:rPr lang="ru-RU" sz="2400" dirty="0"/>
              <a:t>самолете 12 + 18  =  30 мест удобны пассажиру В., а всего в самолете 300 мест. Поэтому вероятность того, что пассажиру В. достанется удобное место равна 30 : 300  =  0,1.</a:t>
            </a:r>
          </a:p>
          <a:p>
            <a:pPr marL="36576" indent="0">
              <a:buNone/>
            </a:pPr>
            <a:r>
              <a:rPr lang="ru-RU" sz="2400" dirty="0"/>
              <a:t> </a:t>
            </a:r>
          </a:p>
          <a:p>
            <a:pPr marL="36576" indent="0">
              <a:buNone/>
            </a:pPr>
            <a:r>
              <a:rPr lang="ru-RU" sz="2400" dirty="0"/>
              <a:t>Ответ: 0,1.</a:t>
            </a:r>
          </a:p>
          <a:p>
            <a:pPr marL="36576" indent="0">
              <a:buNone/>
            </a:pPr>
            <a:endParaRPr lang="ru-RU" sz="2400" dirty="0"/>
          </a:p>
        </p:txBody>
      </p:sp>
    </p:spTree>
    <p:extLst>
      <p:ext uri="{BB962C8B-B14F-4D97-AF65-F5344CB8AC3E}">
        <p14:creationId xmlns:p14="http://schemas.microsoft.com/office/powerpoint/2010/main" val="27072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7817296" cy="764704"/>
          </a:xfrm>
        </p:spPr>
        <p:txBody>
          <a:bodyPr>
            <a:normAutofit fontScale="90000"/>
          </a:bodyPr>
          <a:lstStyle/>
          <a:p>
            <a:r>
              <a:rPr lang="ru-RU" dirty="0"/>
              <a:t>Примеры </a:t>
            </a:r>
            <a:r>
              <a:rPr lang="ru-RU" dirty="0" smtClean="0"/>
              <a:t>задач 3</a:t>
            </a:r>
            <a:endParaRPr lang="ru-RU" dirty="0"/>
          </a:p>
        </p:txBody>
      </p:sp>
      <p:sp>
        <p:nvSpPr>
          <p:cNvPr id="3" name="Объект 2"/>
          <p:cNvSpPr>
            <a:spLocks noGrp="1"/>
          </p:cNvSpPr>
          <p:nvPr>
            <p:ph idx="1"/>
          </p:nvPr>
        </p:nvSpPr>
        <p:spPr>
          <a:xfrm>
            <a:off x="107504" y="980728"/>
            <a:ext cx="9036496" cy="5877272"/>
          </a:xfrm>
        </p:spPr>
        <p:txBody>
          <a:bodyPr>
            <a:normAutofit/>
          </a:bodyPr>
          <a:lstStyle/>
          <a:p>
            <a:r>
              <a:rPr lang="ru-RU" sz="2400" dirty="0"/>
              <a:t>Вероятность того, что новый DVD-проигрыватель в течение года поступит в гарантийный ремонт, равна 0,045. В некотором городе из 1000 проданных DVD-проигрывателей в течение года в гарантийную мастерскую поступила 51 штука. На сколько отличается частота события «гарантийный ремонт» от его вероятности в этом городе</a:t>
            </a:r>
            <a:r>
              <a:rPr lang="ru-RU" sz="2400" dirty="0" smtClean="0"/>
              <a:t>?</a:t>
            </a:r>
          </a:p>
          <a:p>
            <a:pPr marL="36576" indent="0">
              <a:buNone/>
            </a:pPr>
            <a:r>
              <a:rPr lang="ru-RU" sz="2400" dirty="0"/>
              <a:t>РЕШЕНИЕ: Частота (относительная частота) события «гарантийный ремонт» равна 51 : 1000  = 0,051. Она отличается от предсказанной вероятности на 0,006.</a:t>
            </a:r>
          </a:p>
          <a:p>
            <a:pPr marL="36576" indent="0">
              <a:buNone/>
            </a:pPr>
            <a:r>
              <a:rPr lang="ru-RU" sz="2400" dirty="0" smtClean="0"/>
              <a:t>ОТВЕТ: 0,006</a:t>
            </a:r>
            <a:r>
              <a:rPr lang="ru-RU" sz="2400" dirty="0"/>
              <a:t> </a:t>
            </a:r>
          </a:p>
          <a:p>
            <a:pPr marL="36576" indent="0">
              <a:buNone/>
            </a:pPr>
            <a:endParaRPr lang="ru-RU" sz="2400" dirty="0"/>
          </a:p>
        </p:txBody>
      </p:sp>
    </p:spTree>
    <p:extLst>
      <p:ext uri="{BB962C8B-B14F-4D97-AF65-F5344CB8AC3E}">
        <p14:creationId xmlns:p14="http://schemas.microsoft.com/office/powerpoint/2010/main" val="2975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745288" cy="576064"/>
          </a:xfrm>
        </p:spPr>
        <p:txBody>
          <a:bodyPr>
            <a:normAutofit fontScale="90000"/>
          </a:bodyPr>
          <a:lstStyle/>
          <a:p>
            <a:r>
              <a:rPr lang="ru-RU" dirty="0"/>
              <a:t>Примеры </a:t>
            </a:r>
            <a:r>
              <a:rPr lang="ru-RU" dirty="0" smtClean="0"/>
              <a:t>задач 4</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07504" y="692696"/>
                <a:ext cx="8856984" cy="5433467"/>
              </a:xfrm>
            </p:spPr>
            <p:txBody>
              <a:bodyPr>
                <a:normAutofit/>
              </a:bodyPr>
              <a:lstStyle/>
              <a:p>
                <a:r>
                  <a:rPr lang="ru-RU" sz="2400" dirty="0" smtClean="0"/>
                  <a:t>Перед началом первого тура чемпионата по бадминтону участников разбивают на игровые пары случайным образом с помощью жребия. Всего в чемпионате участвует 76 бадминтонистов, среди которых 16 спортсменов из России, в том числе Игорь Чаев. Какова вероятность того, что в первом туре Игорь Чаев будет играть с каким-либо бадминтонистом из России.</a:t>
                </a:r>
              </a:p>
              <a:p>
                <a:pPr marL="36576" indent="0">
                  <a:buNone/>
                </a:pPr>
                <a:r>
                  <a:rPr lang="ru-RU" sz="2400" dirty="0"/>
                  <a:t>РЕШЕНИЕ: В первом туре Игорь Чаев может сыграть с 76 − 1  =  75 бадминтонистами, из которых 16 − 1  =  15 из России. Значит, вероятность того, что в первом туре Игорь Чаев будет играть с каким-либо бадминтонистом из России, </a:t>
                </a:r>
                <a:r>
                  <a:rPr lang="ru-RU" sz="2400" dirty="0" smtClean="0"/>
                  <a:t>равна </a:t>
                </a:r>
                <a14:m>
                  <m:oMath xmlns:m="http://schemas.openxmlformats.org/officeDocument/2006/math">
                    <m:f>
                      <m:fPr>
                        <m:ctrlPr>
                          <a:rPr lang="ru-RU" sz="2400" i="1" smtClean="0">
                            <a:latin typeface="Cambria Math"/>
                          </a:rPr>
                        </m:ctrlPr>
                      </m:fPr>
                      <m:num>
                        <m:r>
                          <a:rPr lang="ru-RU" sz="2400" b="0" i="1" smtClean="0">
                            <a:latin typeface="Cambria Math"/>
                          </a:rPr>
                          <m:t>15</m:t>
                        </m:r>
                      </m:num>
                      <m:den>
                        <m:r>
                          <a:rPr lang="ru-RU" sz="2400" b="0" i="1" smtClean="0">
                            <a:latin typeface="Cambria Math"/>
                          </a:rPr>
                          <m:t>75</m:t>
                        </m:r>
                      </m:den>
                    </m:f>
                    <m:r>
                      <a:rPr lang="ru-RU" sz="2400" b="0" i="1" smtClean="0">
                        <a:latin typeface="Cambria Math"/>
                      </a:rPr>
                      <m:t>=0,2</m:t>
                    </m:r>
                  </m:oMath>
                </a14:m>
                <a:endParaRPr lang="ru-RU" sz="2400" dirty="0" smtClean="0"/>
              </a:p>
              <a:p>
                <a:pPr marL="36576" indent="0">
                  <a:buNone/>
                </a:pPr>
                <a:r>
                  <a:rPr lang="ru-RU" sz="2400" dirty="0" smtClean="0"/>
                  <a:t>ОТВЕТ: 0,2</a:t>
                </a:r>
                <a:endParaRPr lang="ru-RU" sz="2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7504" y="692696"/>
                <a:ext cx="8856984" cy="5433467"/>
              </a:xfrm>
              <a:blipFill rotWithShape="1">
                <a:blip r:embed="rId2"/>
                <a:stretch>
                  <a:fillRect l="-688" t="-786" r="-826"/>
                </a:stretch>
              </a:blipFill>
            </p:spPr>
            <p:txBody>
              <a:bodyPr/>
              <a:lstStyle/>
              <a:p>
                <a:r>
                  <a:rPr lang="ru-RU">
                    <a:noFill/>
                  </a:rPr>
                  <a:t> </a:t>
                </a:r>
              </a:p>
            </p:txBody>
          </p:sp>
        </mc:Fallback>
      </mc:AlternateContent>
    </p:spTree>
    <p:extLst>
      <p:ext uri="{BB962C8B-B14F-4D97-AF65-F5344CB8AC3E}">
        <p14:creationId xmlns:p14="http://schemas.microsoft.com/office/powerpoint/2010/main" val="196335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a:t>Вероятности сложных </a:t>
            </a:r>
            <a:r>
              <a:rPr lang="ru-RU" sz="4800" dirty="0" smtClean="0"/>
              <a:t>событий</a:t>
            </a:r>
            <a:endParaRPr lang="ru-RU" dirty="0"/>
          </a:p>
        </p:txBody>
      </p:sp>
      <p:sp>
        <p:nvSpPr>
          <p:cNvPr id="3" name="Объект 2"/>
          <p:cNvSpPr>
            <a:spLocks noGrp="1"/>
          </p:cNvSpPr>
          <p:nvPr>
            <p:ph idx="1"/>
          </p:nvPr>
        </p:nvSpPr>
        <p:spPr>
          <a:xfrm>
            <a:off x="251520" y="1124744"/>
            <a:ext cx="8784976" cy="5001419"/>
          </a:xfrm>
        </p:spPr>
        <p:txBody>
          <a:bodyPr/>
          <a:lstStyle/>
          <a:p>
            <a:pPr marL="36576" indent="0">
              <a:buNone/>
            </a:pPr>
            <a:r>
              <a:rPr lang="ru-RU" sz="3200" dirty="0">
                <a:hlinkClick r:id="rId2"/>
              </a:rPr>
              <a:t>Теоремы о вероятностях </a:t>
            </a:r>
            <a:r>
              <a:rPr lang="ru-RU" sz="3200" dirty="0" smtClean="0">
                <a:hlinkClick r:id="rId2"/>
              </a:rPr>
              <a:t>событий</a:t>
            </a:r>
            <a:endParaRPr lang="ru-RU" sz="3200" dirty="0" smtClean="0"/>
          </a:p>
          <a:p>
            <a:pPr marL="550926" indent="-514350">
              <a:buFont typeface="+mj-lt"/>
              <a:buAutoNum type="arabicPeriod"/>
            </a:pPr>
            <a:r>
              <a:rPr lang="ru-RU" sz="2400" b="1" dirty="0" smtClean="0"/>
              <a:t>Теорема</a:t>
            </a:r>
            <a:r>
              <a:rPr lang="ru-RU" sz="2400" dirty="0"/>
              <a:t>. Вероятность произведения двух независимых событий </a:t>
            </a:r>
            <a:r>
              <a:rPr lang="ru-RU" sz="2400" i="1" dirty="0"/>
              <a:t>A</a:t>
            </a:r>
            <a:r>
              <a:rPr lang="ru-RU" sz="2400" dirty="0"/>
              <a:t> и </a:t>
            </a:r>
            <a:r>
              <a:rPr lang="ru-RU" sz="2400" i="1" dirty="0"/>
              <a:t>B</a:t>
            </a:r>
            <a:r>
              <a:rPr lang="ru-RU" sz="2400" dirty="0"/>
              <a:t> равна произведению этих вероятностей: </a:t>
            </a:r>
            <a:r>
              <a:rPr lang="ru-RU" sz="2400" i="1" dirty="0"/>
              <a:t>P(AB) = P(A)</a:t>
            </a:r>
            <a:r>
              <a:rPr lang="ru-RU" sz="2400" dirty="0"/>
              <a:t> </a:t>
            </a:r>
            <a:r>
              <a:rPr lang="ru-RU" sz="2400" i="1" dirty="0"/>
              <a:t>• P(B</a:t>
            </a:r>
            <a:r>
              <a:rPr lang="ru-RU" sz="2400" i="1" dirty="0" smtClean="0"/>
              <a:t>)</a:t>
            </a:r>
            <a:r>
              <a:rPr lang="ru-RU" sz="2400" dirty="0" smtClean="0"/>
              <a:t>.</a:t>
            </a:r>
          </a:p>
          <a:p>
            <a:pPr marL="550926" indent="-514350">
              <a:buFont typeface="+mj-lt"/>
              <a:buAutoNum type="arabicPeriod"/>
            </a:pPr>
            <a:r>
              <a:rPr lang="ru-RU" sz="2400" b="1" dirty="0"/>
              <a:t>Теорема</a:t>
            </a:r>
            <a:r>
              <a:rPr lang="ru-RU" sz="2400" dirty="0"/>
              <a:t>. Вероятность суммы двух несовместных событий </a:t>
            </a:r>
            <a:r>
              <a:rPr lang="ru-RU" sz="2400" i="1" dirty="0"/>
              <a:t>A</a:t>
            </a:r>
            <a:r>
              <a:rPr lang="ru-RU" sz="2400" dirty="0"/>
              <a:t> и </a:t>
            </a:r>
            <a:r>
              <a:rPr lang="ru-RU" sz="2400" i="1" dirty="0"/>
              <a:t>B</a:t>
            </a:r>
            <a:r>
              <a:rPr lang="ru-RU" sz="2400" dirty="0"/>
              <a:t> равна сумме вероятностей этих событий: </a:t>
            </a:r>
            <a:r>
              <a:rPr lang="ru-RU" sz="2400" i="1" dirty="0"/>
              <a:t>P(A+B) = P(A) + P(B</a:t>
            </a:r>
            <a:r>
              <a:rPr lang="ru-RU" sz="2400" i="1" dirty="0" smtClean="0"/>
              <a:t>).</a:t>
            </a:r>
          </a:p>
          <a:p>
            <a:pPr marL="550926" indent="-514350">
              <a:buFont typeface="+mj-lt"/>
              <a:buAutoNum type="arabicPeriod"/>
            </a:pPr>
            <a:r>
              <a:rPr lang="ru-RU" sz="2400" b="1" dirty="0"/>
              <a:t>Теорема</a:t>
            </a:r>
            <a:r>
              <a:rPr lang="ru-RU" sz="2400" dirty="0"/>
              <a:t>. Вероятность произведения двух зависимых событий </a:t>
            </a:r>
            <a:r>
              <a:rPr lang="ru-RU" sz="2400" i="1" dirty="0"/>
              <a:t>A</a:t>
            </a:r>
            <a:r>
              <a:rPr lang="ru-RU" sz="2400" dirty="0"/>
              <a:t> и </a:t>
            </a:r>
            <a:r>
              <a:rPr lang="ru-RU" sz="2400" i="1" dirty="0"/>
              <a:t>B</a:t>
            </a:r>
            <a:r>
              <a:rPr lang="ru-RU" sz="2400" dirty="0"/>
              <a:t> равна произведению вероятности одного из них на условную вероятность другого, найденного в предположении, что первое событие уже наступило: </a:t>
            </a:r>
            <a:r>
              <a:rPr lang="ru-RU" sz="2400" i="1" dirty="0"/>
              <a:t>P(AB) = P(A) • P</a:t>
            </a:r>
            <a:r>
              <a:rPr lang="ru-RU" sz="2400" i="1" baseline="-25000" dirty="0"/>
              <a:t>A</a:t>
            </a:r>
            <a:r>
              <a:rPr lang="ru-RU" sz="2400" i="1" dirty="0"/>
              <a:t>(B).</a:t>
            </a:r>
            <a:endParaRPr lang="ru-RU" sz="2400" dirty="0" smtClean="0"/>
          </a:p>
          <a:p>
            <a:endParaRPr lang="ru-RU" dirty="0"/>
          </a:p>
        </p:txBody>
      </p:sp>
    </p:spTree>
    <p:extLst>
      <p:ext uri="{BB962C8B-B14F-4D97-AF65-F5344CB8AC3E}">
        <p14:creationId xmlns:p14="http://schemas.microsoft.com/office/powerpoint/2010/main" val="2841108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467600" cy="836712"/>
          </a:xfrm>
        </p:spPr>
        <p:txBody>
          <a:bodyPr>
            <a:normAutofit fontScale="90000"/>
          </a:bodyPr>
          <a:lstStyle/>
          <a:p>
            <a:r>
              <a:rPr lang="ru-RU" sz="4800" dirty="0"/>
              <a:t>Вероятности сложных </a:t>
            </a:r>
            <a:r>
              <a:rPr lang="ru-RU" sz="4800" dirty="0" smtClean="0"/>
              <a:t>событий</a:t>
            </a:r>
            <a:endParaRPr lang="ru-RU" dirty="0"/>
          </a:p>
        </p:txBody>
      </p:sp>
      <p:sp>
        <p:nvSpPr>
          <p:cNvPr id="3" name="Объект 2"/>
          <p:cNvSpPr>
            <a:spLocks noGrp="1"/>
          </p:cNvSpPr>
          <p:nvPr>
            <p:ph idx="1"/>
          </p:nvPr>
        </p:nvSpPr>
        <p:spPr>
          <a:xfrm>
            <a:off x="251520" y="692696"/>
            <a:ext cx="8784976" cy="5976664"/>
          </a:xfrm>
        </p:spPr>
        <p:txBody>
          <a:bodyPr>
            <a:normAutofit lnSpcReduction="10000"/>
          </a:bodyPr>
          <a:lstStyle/>
          <a:p>
            <a:pPr marL="36576" indent="0">
              <a:buNone/>
            </a:pPr>
            <a:r>
              <a:rPr lang="ru-RU" sz="3200" dirty="0">
                <a:hlinkClick r:id="rId2"/>
              </a:rPr>
              <a:t>Теоремы о вероятностях </a:t>
            </a:r>
            <a:r>
              <a:rPr lang="ru-RU" sz="3200" dirty="0" smtClean="0">
                <a:hlinkClick r:id="rId2"/>
              </a:rPr>
              <a:t>событий</a:t>
            </a:r>
            <a:endParaRPr lang="ru-RU" sz="3200" dirty="0" smtClean="0"/>
          </a:p>
          <a:p>
            <a:pPr marL="36576" indent="0">
              <a:buNone/>
            </a:pPr>
            <a:r>
              <a:rPr lang="ru-RU" sz="2800" dirty="0" smtClean="0"/>
              <a:t>4. </a:t>
            </a:r>
            <a:r>
              <a:rPr lang="ru-RU" sz="2400" b="1" dirty="0"/>
              <a:t>Теорема</a:t>
            </a:r>
            <a:r>
              <a:rPr lang="ru-RU" sz="2400" dirty="0"/>
              <a:t>. Вероятность суммы двух совместных событий </a:t>
            </a:r>
            <a:r>
              <a:rPr lang="ru-RU" sz="2400" i="1" dirty="0"/>
              <a:t>A</a:t>
            </a:r>
            <a:r>
              <a:rPr lang="ru-RU" sz="2400" dirty="0"/>
              <a:t> и </a:t>
            </a:r>
            <a:r>
              <a:rPr lang="ru-RU" sz="2400" i="1" dirty="0"/>
              <a:t>B</a:t>
            </a:r>
            <a:r>
              <a:rPr lang="ru-RU" sz="2400" dirty="0"/>
              <a:t> равна сумме вероятностей этих событий минус вероятность их произведения: </a:t>
            </a:r>
            <a:endParaRPr lang="ru-RU" sz="2400" dirty="0" smtClean="0"/>
          </a:p>
          <a:p>
            <a:pPr marL="36576" indent="0">
              <a:buNone/>
            </a:pPr>
            <a:r>
              <a:rPr lang="ru-RU" sz="2400" i="1" dirty="0" smtClean="0"/>
              <a:t>P </a:t>
            </a:r>
            <a:r>
              <a:rPr lang="ru-RU" sz="2400" i="1" dirty="0"/>
              <a:t>(A + B) = P(A) + P(B) – P(AB</a:t>
            </a:r>
            <a:r>
              <a:rPr lang="ru-RU" sz="2400" i="1" dirty="0" smtClean="0"/>
              <a:t>).</a:t>
            </a:r>
          </a:p>
          <a:p>
            <a:pPr marL="36576" indent="0">
              <a:buNone/>
            </a:pPr>
            <a:r>
              <a:rPr lang="ru-RU" sz="2400" i="1" dirty="0" smtClean="0"/>
              <a:t>5. </a:t>
            </a:r>
            <a:r>
              <a:rPr lang="ru-RU" sz="2400" dirty="0"/>
              <a:t>Для многократно повторяемых опытов справедлива формула Бернулли: </a:t>
            </a:r>
          </a:p>
          <a:p>
            <a:pPr marL="36576" indent="0">
              <a:buNone/>
            </a:pPr>
            <a:r>
              <a:rPr lang="ru-RU" sz="2400" i="1" dirty="0"/>
              <a:t>P </a:t>
            </a:r>
            <a:r>
              <a:rPr lang="ru-RU" sz="2400" i="1" baseline="-25000" dirty="0"/>
              <a:t>m, n </a:t>
            </a:r>
            <a:r>
              <a:rPr lang="ru-RU" sz="2400" i="1" dirty="0"/>
              <a:t>= C </a:t>
            </a:r>
            <a:r>
              <a:rPr lang="ru-RU" sz="2400" i="1" baseline="-25000" dirty="0" err="1"/>
              <a:t>n</a:t>
            </a:r>
            <a:r>
              <a:rPr lang="ru-RU" sz="2400" i="1" baseline="30000" dirty="0" err="1"/>
              <a:t>m</a:t>
            </a:r>
            <a:r>
              <a:rPr lang="ru-RU" sz="2400" i="1" baseline="30000" dirty="0"/>
              <a:t> </a:t>
            </a:r>
            <a:r>
              <a:rPr lang="ru-RU" sz="2400" i="1" dirty="0"/>
              <a:t>• </a:t>
            </a:r>
            <a:r>
              <a:rPr lang="ru-RU" sz="2400" i="1" dirty="0" err="1"/>
              <a:t>p</a:t>
            </a:r>
            <a:r>
              <a:rPr lang="ru-RU" sz="2400" i="1" baseline="30000" dirty="0" err="1"/>
              <a:t>m</a:t>
            </a:r>
            <a:r>
              <a:rPr lang="ru-RU" sz="2400" i="1" baseline="30000" dirty="0"/>
              <a:t> </a:t>
            </a:r>
            <a:r>
              <a:rPr lang="ru-RU" sz="2400" i="1" dirty="0"/>
              <a:t>•q </a:t>
            </a:r>
            <a:r>
              <a:rPr lang="ru-RU" sz="2400" i="1" baseline="30000" dirty="0"/>
              <a:t>n-m</a:t>
            </a:r>
            <a:r>
              <a:rPr lang="ru-RU" sz="2400" dirty="0"/>
              <a:t>, где m </a:t>
            </a:r>
            <a:r>
              <a:rPr lang="ru-RU" sz="2400" i="1" dirty="0"/>
              <a:t>—</a:t>
            </a:r>
            <a:r>
              <a:rPr lang="ru-RU" sz="2400" dirty="0"/>
              <a:t> число удачных исходов среди проводимых </a:t>
            </a:r>
            <a:r>
              <a:rPr lang="ru-RU" sz="2400" i="1" dirty="0"/>
              <a:t>n</a:t>
            </a:r>
            <a:r>
              <a:rPr lang="ru-RU" sz="2400" dirty="0"/>
              <a:t> опытов, </a:t>
            </a:r>
            <a:r>
              <a:rPr lang="ru-RU" sz="2400" i="1" dirty="0"/>
              <a:t>p</a:t>
            </a:r>
            <a:r>
              <a:rPr lang="ru-RU" sz="2400" dirty="0"/>
              <a:t> — вероятность наступления благоприятного исхода в единичном опыте, </a:t>
            </a:r>
            <a:r>
              <a:rPr lang="ru-RU" sz="2400" i="1" dirty="0"/>
              <a:t>q = 1 – p.</a:t>
            </a:r>
            <a:r>
              <a:rPr lang="ru-RU" sz="2400" dirty="0"/>
              <a:t> </a:t>
            </a:r>
          </a:p>
          <a:p>
            <a:pPr marL="36576" indent="0">
              <a:buNone/>
            </a:pPr>
            <a:r>
              <a:rPr lang="ru-RU" sz="2800" dirty="0" smtClean="0"/>
              <a:t>6. </a:t>
            </a:r>
            <a:r>
              <a:rPr lang="ru-RU" sz="2800" dirty="0"/>
              <a:t>Два события называются </a:t>
            </a:r>
            <a:r>
              <a:rPr lang="ru-RU" sz="2800" i="1" dirty="0"/>
              <a:t>противоположными</a:t>
            </a:r>
            <a:r>
              <a:rPr lang="ru-RU" sz="2800" dirty="0"/>
              <a:t>, если в данном испытании они несовместны и одно из них обязательно происходит. Вероятности противоположных событий в сумме дают 1. </a:t>
            </a:r>
          </a:p>
        </p:txBody>
      </p:sp>
    </p:spTree>
    <p:extLst>
      <p:ext uri="{BB962C8B-B14F-4D97-AF65-F5344CB8AC3E}">
        <p14:creationId xmlns:p14="http://schemas.microsoft.com/office/powerpoint/2010/main" val="276566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581</TotalTime>
  <Words>995</Words>
  <Application>Microsoft Office PowerPoint</Application>
  <PresentationFormat>Экран (4:3)</PresentationFormat>
  <Paragraphs>64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Задачи на теорию вероятностей</vt:lpstr>
      <vt:lpstr>Виды задач</vt:lpstr>
      <vt:lpstr>Начала теории вероятностей</vt:lpstr>
      <vt:lpstr>Примеры задач 1</vt:lpstr>
      <vt:lpstr>Примеры задач 2</vt:lpstr>
      <vt:lpstr>Примеры задач 3</vt:lpstr>
      <vt:lpstr>Примеры задач 4</vt:lpstr>
      <vt:lpstr>Вероятности сложных событий</vt:lpstr>
      <vt:lpstr>Вероятности сложных событий</vt:lpstr>
      <vt:lpstr>Примеры задач 5 </vt:lpstr>
      <vt:lpstr>Вспомогательная задача «ПРО БОЛОТО»</vt:lpstr>
      <vt:lpstr>Презентация PowerPoint</vt:lpstr>
      <vt:lpstr>Презентация PowerPoint</vt:lpstr>
      <vt:lpstr>Примеры задач 6</vt:lpstr>
      <vt:lpstr>РЕШЕНИЕ:  0,95*0,01+0,05*0,9=0,0545</vt:lpstr>
      <vt:lpstr>Примеры задач 7 </vt:lpstr>
      <vt:lpstr>Примеры задач 8 </vt:lpstr>
      <vt:lpstr>Презентация PowerPoint</vt:lpstr>
      <vt:lpstr>Примеры задач 9 </vt:lpstr>
      <vt:lpstr>Примеры задач 10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Наталья</cp:lastModifiedBy>
  <cp:revision>16</cp:revision>
  <dcterms:created xsi:type="dcterms:W3CDTF">2023-04-10T01:29:06Z</dcterms:created>
  <dcterms:modified xsi:type="dcterms:W3CDTF">2023-04-10T12:43:14Z</dcterms:modified>
</cp:coreProperties>
</file>