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81" r:id="rId5"/>
    <p:sldId id="259" r:id="rId6"/>
    <p:sldId id="260" r:id="rId7"/>
    <p:sldId id="279" r:id="rId8"/>
    <p:sldId id="278" r:id="rId9"/>
    <p:sldId id="276" r:id="rId10"/>
    <p:sldId id="272" r:id="rId11"/>
    <p:sldId id="261" r:id="rId12"/>
    <p:sldId id="273" r:id="rId13"/>
    <p:sldId id="274" r:id="rId14"/>
    <p:sldId id="277" r:id="rId15"/>
    <p:sldId id="280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9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3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85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6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53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7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4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4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1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8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5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5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1C46-F7AE-4DD8-AA1E-FE7B94BFC363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7DC4A3-0A5E-4EAF-9213-EE17796FE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1183" y="278296"/>
            <a:ext cx="7845288" cy="449908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Муниципальная Ассоциация классных руководителей</a:t>
            </a:r>
            <a:endParaRPr lang="ru-RU" sz="72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4621" y="5439988"/>
            <a:ext cx="2897187" cy="1126283"/>
          </a:xfrm>
        </p:spPr>
        <p:txBody>
          <a:bodyPr/>
          <a:lstStyle/>
          <a:p>
            <a:r>
              <a:rPr lang="ru-RU" b="1" dirty="0" smtClean="0"/>
              <a:t>15 марта 2023 года</a:t>
            </a:r>
          </a:p>
          <a:p>
            <a:r>
              <a:rPr lang="ru-RU" b="1" dirty="0" smtClean="0"/>
              <a:t>Г. Советская Гавань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42" y="396593"/>
            <a:ext cx="3789840" cy="37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513" y="139839"/>
            <a:ext cx="10515600" cy="9335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Задачи работы Ассоциации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643" y="1245704"/>
            <a:ext cx="11128513" cy="53936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9600" b="1" dirty="0" smtClean="0"/>
              <a:t>содействие  </a:t>
            </a:r>
            <a:r>
              <a:rPr lang="ru-RU" sz="9600" b="1" dirty="0"/>
              <a:t>реализации  государственной  политики  в  области </a:t>
            </a:r>
            <a:r>
              <a:rPr lang="ru-RU" sz="9600" b="1" dirty="0" smtClean="0"/>
              <a:t>воспитания  и  </a:t>
            </a:r>
            <a:r>
              <a:rPr lang="ru-RU" sz="9600" b="1" dirty="0"/>
              <a:t>социализации  </a:t>
            </a:r>
            <a:r>
              <a:rPr lang="ru-RU" sz="9600" b="1" dirty="0" smtClean="0"/>
              <a:t>обучающихся;</a:t>
            </a:r>
            <a:endParaRPr lang="ru-RU" sz="96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9600" b="1" dirty="0" smtClean="0"/>
              <a:t>создание  </a:t>
            </a:r>
            <a:r>
              <a:rPr lang="ru-RU" sz="9600" b="1" dirty="0"/>
              <a:t>интегрированного  образовательного  и  информационного </a:t>
            </a:r>
            <a:r>
              <a:rPr lang="ru-RU" sz="9600" b="1" dirty="0" smtClean="0"/>
              <a:t>пространства  для  </a:t>
            </a:r>
            <a:r>
              <a:rPr lang="ru-RU" sz="9600" b="1" dirty="0"/>
              <a:t>совершенствования </a:t>
            </a:r>
            <a:r>
              <a:rPr lang="ru-RU" sz="9600" b="1" dirty="0" smtClean="0"/>
              <a:t>организации </a:t>
            </a:r>
            <a:r>
              <a:rPr lang="ru-RU" sz="9600" b="1" dirty="0"/>
              <a:t>воспитательного </a:t>
            </a:r>
            <a:r>
              <a:rPr lang="ru-RU" sz="9600" b="1" dirty="0" smtClean="0"/>
              <a:t>процесса;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9600" b="1" dirty="0" smtClean="0"/>
              <a:t>оказание </a:t>
            </a:r>
            <a:r>
              <a:rPr lang="ru-RU" sz="9600" b="1" dirty="0"/>
              <a:t>информационной и методической поддержки </a:t>
            </a:r>
            <a:r>
              <a:rPr lang="ru-RU" sz="9600" b="1" dirty="0" smtClean="0"/>
              <a:t>классных  </a:t>
            </a:r>
            <a:r>
              <a:rPr lang="ru-RU" sz="9600" b="1" dirty="0"/>
              <a:t>руководителей  на  основе  применения  современных  и </a:t>
            </a:r>
            <a:r>
              <a:rPr lang="ru-RU" sz="9600" b="1" dirty="0" smtClean="0"/>
              <a:t>  эффективных </a:t>
            </a:r>
            <a:r>
              <a:rPr lang="ru-RU" sz="9600" b="1" dirty="0"/>
              <a:t>педагогических технологий;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9600" b="1" dirty="0" smtClean="0"/>
              <a:t> расширение  </a:t>
            </a:r>
            <a:r>
              <a:rPr lang="ru-RU" sz="9600" b="1" dirty="0"/>
              <a:t>диапазона  профессионального  общения  классных </a:t>
            </a:r>
            <a:r>
              <a:rPr lang="ru-RU" sz="9600" b="1" dirty="0" smtClean="0"/>
              <a:t>    руководителей;</a:t>
            </a:r>
            <a:endParaRPr lang="ru-RU" sz="96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9600" b="1" dirty="0" smtClean="0"/>
              <a:t> изучение</a:t>
            </a:r>
            <a:r>
              <a:rPr lang="ru-RU" sz="9600" b="1" dirty="0"/>
              <a:t>,  обобщение,  тиражирование  эффективного </a:t>
            </a:r>
            <a:r>
              <a:rPr lang="ru-RU" sz="9600" b="1" dirty="0" smtClean="0"/>
              <a:t>педагогического     опыта </a:t>
            </a:r>
            <a:r>
              <a:rPr lang="ru-RU" sz="9600" b="1" dirty="0"/>
              <a:t>классных </a:t>
            </a:r>
            <a:r>
              <a:rPr lang="ru-RU" sz="9600" b="1" dirty="0" smtClean="0"/>
              <a:t>руководителей;</a:t>
            </a:r>
            <a:endParaRPr lang="ru-RU" sz="9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/>
              <a:t>-   повышение  престижа  деятельности  классного </a:t>
            </a:r>
            <a:r>
              <a:rPr lang="ru-RU" sz="9600" b="1" dirty="0" smtClean="0"/>
              <a:t>руководителя.</a:t>
            </a:r>
            <a:endParaRPr lang="ru-RU" sz="9600" b="1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0998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368" y="186789"/>
            <a:ext cx="8911687" cy="7408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Направления деятельности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243" y="1205948"/>
            <a:ext cx="10243931" cy="53803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Повышение </a:t>
            </a:r>
            <a:r>
              <a:rPr lang="ru-RU" sz="2400" b="1" dirty="0"/>
              <a:t>профессиональной компетентности классных руководителей, посредством изучения, обобщения и распространения лучших практик в деятельности классных руководителей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Оказание консультативной помощи, информационной и методической поддержки классным руководителям на основе применения современных педагогических технологий</a:t>
            </a:r>
          </a:p>
          <a:p>
            <a:r>
              <a:rPr lang="ru-RU" sz="2400" b="1" dirty="0"/>
              <a:t>Расширение профессионального общения, </a:t>
            </a:r>
            <a:r>
              <a:rPr lang="ru-RU" sz="2400" b="1" dirty="0" smtClean="0"/>
              <a:t>взаимодействия </a:t>
            </a:r>
            <a:r>
              <a:rPr lang="ru-RU" sz="2400" b="1" dirty="0"/>
              <a:t>и сотрудничества классных руководителей</a:t>
            </a:r>
          </a:p>
          <a:p>
            <a:r>
              <a:rPr lang="ru-RU" sz="2400" b="1" dirty="0"/>
              <a:t>Продвижение инновационных идей и лучших практик воспитания в деятельности 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3809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06099"/>
            <a:ext cx="10515600" cy="8408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Функции Ассоциации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5948"/>
            <a:ext cx="11088757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-</a:t>
            </a:r>
            <a:r>
              <a:rPr lang="ru-RU" dirty="0" smtClean="0"/>
              <a:t>   </a:t>
            </a:r>
            <a:r>
              <a:rPr lang="ru-RU" sz="2400" b="1" dirty="0"/>
              <a:t>участие  в  разработке,  обсуждении,  корректировке  проектов </a:t>
            </a:r>
            <a:r>
              <a:rPr lang="ru-RU" sz="2400" b="1" dirty="0" smtClean="0"/>
              <a:t>нормативно-правовых </a:t>
            </a:r>
            <a:r>
              <a:rPr lang="ru-RU" sz="2400" b="1" dirty="0"/>
              <a:t>актов, программ в области воспитания;</a:t>
            </a:r>
          </a:p>
          <a:p>
            <a:pPr marL="0" indent="0">
              <a:buNone/>
            </a:pPr>
            <a:r>
              <a:rPr lang="ru-RU" sz="2400" b="1" dirty="0"/>
              <a:t>-   оказание  поддержки  деятельности  классных  руководителей </a:t>
            </a:r>
            <a:r>
              <a:rPr lang="ru-RU" sz="2400" b="1" dirty="0" smtClean="0"/>
              <a:t>общеобразовательных </a:t>
            </a:r>
            <a:r>
              <a:rPr lang="ru-RU" sz="2400" b="1" dirty="0"/>
              <a:t>организаций;</a:t>
            </a:r>
          </a:p>
          <a:p>
            <a:pPr marL="0" indent="0">
              <a:buNone/>
            </a:pPr>
            <a:r>
              <a:rPr lang="ru-RU" sz="2400" b="1" dirty="0"/>
              <a:t>-  распространение  информации  о  положительном  опыте  реализации </a:t>
            </a:r>
            <a:r>
              <a:rPr lang="ru-RU" sz="2400" b="1" dirty="0" smtClean="0"/>
              <a:t>образовательных  </a:t>
            </a:r>
            <a:r>
              <a:rPr lang="ru-RU" sz="2400" b="1" dirty="0"/>
              <a:t>программ  и  проектов  деятельности  классных </a:t>
            </a:r>
            <a:r>
              <a:rPr lang="ru-RU" sz="2400" b="1" dirty="0" smtClean="0"/>
              <a:t>руководителей</a:t>
            </a:r>
            <a:r>
              <a:rPr lang="ru-RU" sz="2400" b="1" dirty="0"/>
              <a:t>;</a:t>
            </a:r>
          </a:p>
          <a:p>
            <a:pPr marL="0" indent="0">
              <a:buNone/>
            </a:pPr>
            <a:r>
              <a:rPr lang="ru-RU" sz="2400" b="1" dirty="0"/>
              <a:t>-   проведение  мероприятий,  способствующих  повышению  уровня </a:t>
            </a:r>
            <a:r>
              <a:rPr lang="ru-RU" sz="2400" b="1" dirty="0" smtClean="0"/>
              <a:t>профессиональной </a:t>
            </a:r>
            <a:r>
              <a:rPr lang="ru-RU" sz="2400" b="1" dirty="0"/>
              <a:t>компетентности и распространению эффективного опыта </a:t>
            </a:r>
            <a:r>
              <a:rPr lang="ru-RU" sz="2400" b="1" dirty="0" smtClean="0"/>
              <a:t>классных руководителей;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-  юридическая поддержка и защита прав классных руководителей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648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939" y="100081"/>
            <a:ext cx="10800522" cy="70830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Обязанности членов Ассоциации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3" y="1166192"/>
            <a:ext cx="11635408" cy="56918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/>
              <a:t>- </a:t>
            </a:r>
            <a:r>
              <a:rPr lang="ru-RU" dirty="0"/>
              <a:t> </a:t>
            </a:r>
            <a:r>
              <a:rPr lang="ru-RU" sz="3300" b="1" dirty="0"/>
              <a:t>соблюдать </a:t>
            </a:r>
            <a:r>
              <a:rPr lang="ru-RU" sz="3300" b="1" dirty="0" smtClean="0"/>
              <a:t>Положение</a:t>
            </a:r>
            <a:r>
              <a:rPr lang="ru-RU" sz="3300" b="1" dirty="0"/>
              <a:t>;</a:t>
            </a:r>
          </a:p>
          <a:p>
            <a:pPr marL="0" indent="0">
              <a:buNone/>
            </a:pPr>
            <a:r>
              <a:rPr lang="ru-RU" sz="3300" b="1" dirty="0"/>
              <a:t>-   принимать  участие  в  деятельности  Ассоциации  в  одной  из </a:t>
            </a:r>
            <a:r>
              <a:rPr lang="ru-RU" sz="3300" b="1" dirty="0" smtClean="0"/>
              <a:t>секций</a:t>
            </a:r>
            <a:r>
              <a:rPr lang="ru-RU" sz="3300" b="1" dirty="0"/>
              <a:t>;</a:t>
            </a:r>
          </a:p>
          <a:p>
            <a:pPr marL="0" indent="0">
              <a:buNone/>
            </a:pPr>
            <a:r>
              <a:rPr lang="ru-RU" sz="3300" b="1" dirty="0"/>
              <a:t>-  выполнять решения Совета Ассоциации;</a:t>
            </a:r>
          </a:p>
          <a:p>
            <a:pPr marL="0" indent="0">
              <a:buNone/>
            </a:pPr>
            <a:r>
              <a:rPr lang="ru-RU" sz="3300" b="1" dirty="0"/>
              <a:t>-   способствовать  своей  деятельностью  повышению  эффективности </a:t>
            </a:r>
            <a:r>
              <a:rPr lang="ru-RU" sz="3300" b="1" dirty="0" smtClean="0"/>
              <a:t>работы </a:t>
            </a:r>
            <a:r>
              <a:rPr lang="ru-RU" sz="3300" b="1" dirty="0"/>
              <a:t>Ассоциации;</a:t>
            </a:r>
          </a:p>
          <a:p>
            <a:pPr marL="0" indent="0">
              <a:buNone/>
            </a:pPr>
            <a:r>
              <a:rPr lang="ru-RU" sz="3300" b="1" dirty="0"/>
              <a:t>-   информировать  о  деятельности  Ассоциации  педагогических </a:t>
            </a:r>
            <a:r>
              <a:rPr lang="ru-RU" sz="3300" b="1" dirty="0" smtClean="0"/>
              <a:t>работников </a:t>
            </a:r>
            <a:r>
              <a:rPr lang="ru-RU" sz="3300" b="1" dirty="0"/>
              <a:t>образовательной организации, в которой они работают;</a:t>
            </a:r>
          </a:p>
          <a:p>
            <a:pPr marL="0" indent="0">
              <a:buNone/>
            </a:pPr>
            <a:r>
              <a:rPr lang="ru-RU" sz="3300" b="1" dirty="0"/>
              <a:t>-  информировать Совет Ассоциации о новых подходах, используемых </a:t>
            </a:r>
            <a:r>
              <a:rPr lang="ru-RU" sz="3300" b="1" dirty="0" smtClean="0"/>
              <a:t>классными </a:t>
            </a:r>
            <a:r>
              <a:rPr lang="ru-RU" sz="3300" b="1" dirty="0"/>
              <a:t>руководителями в работе с детьми, о возникающих проблемах и </a:t>
            </a:r>
            <a:r>
              <a:rPr lang="ru-RU" sz="3300" b="1" dirty="0" smtClean="0"/>
              <a:t>трудностях </a:t>
            </a:r>
            <a:r>
              <a:rPr lang="ru-RU" sz="3300" b="1" dirty="0"/>
              <a:t>в работе;</a:t>
            </a:r>
          </a:p>
          <a:p>
            <a:pPr marL="0" indent="0">
              <a:buNone/>
            </a:pPr>
            <a:r>
              <a:rPr lang="ru-RU" sz="3300" b="1" dirty="0"/>
              <a:t>-   не  нарушать  этику  товарищеских  взаимоотношений,  а  также  не </a:t>
            </a:r>
            <a:r>
              <a:rPr lang="ru-RU" sz="3300" b="1" dirty="0" smtClean="0"/>
              <a:t>совершать  </a:t>
            </a:r>
            <a:r>
              <a:rPr lang="ru-RU" sz="3300" b="1" dirty="0"/>
              <a:t>действий,  наносящих  моральный  вред  Ассоциации, </a:t>
            </a:r>
          </a:p>
          <a:p>
            <a:pPr marL="0" indent="0">
              <a:buNone/>
            </a:pPr>
            <a:r>
              <a:rPr lang="ru-RU" sz="3300" b="1" dirty="0" smtClean="0"/>
              <a:t>- воздерживаться  </a:t>
            </a:r>
            <a:r>
              <a:rPr lang="ru-RU" sz="3300" b="1" dirty="0"/>
              <a:t>от  деятельности,  противоречащей  целям  и  задачам, </a:t>
            </a:r>
            <a:r>
              <a:rPr lang="ru-RU" sz="3300" b="1" dirty="0" smtClean="0"/>
              <a:t>провозглашенным </a:t>
            </a:r>
            <a:r>
              <a:rPr lang="ru-RU" sz="3300" b="1" dirty="0"/>
              <a:t>ассоциацией.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5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964" y="179594"/>
            <a:ext cx="10515600" cy="73480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Права членов Ассоциации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6" y="1219200"/>
            <a:ext cx="11794435" cy="55129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-</a:t>
            </a:r>
            <a:r>
              <a:rPr lang="ru-RU" dirty="0" smtClean="0"/>
              <a:t>  </a:t>
            </a:r>
            <a:r>
              <a:rPr lang="ru-RU" sz="2400" b="1" dirty="0"/>
              <a:t>пользоваться поддержкой, защитой и помощью совета Ассоциации;</a:t>
            </a:r>
          </a:p>
          <a:p>
            <a:pPr marL="0" indent="0">
              <a:buNone/>
            </a:pPr>
            <a:r>
              <a:rPr lang="ru-RU" sz="2400" b="1" dirty="0"/>
              <a:t>- </a:t>
            </a:r>
            <a:r>
              <a:rPr lang="ru-RU" sz="2400" b="1" dirty="0" smtClean="0"/>
              <a:t> </a:t>
            </a:r>
            <a:r>
              <a:rPr lang="ru-RU" sz="2400" b="1" dirty="0"/>
              <a:t>принимать  участие  в  выборах  Совета  Ассоциации  и  быть </a:t>
            </a:r>
            <a:r>
              <a:rPr lang="ru-RU" sz="2400" b="1" dirty="0" smtClean="0"/>
              <a:t>избранными </a:t>
            </a:r>
            <a:r>
              <a:rPr lang="ru-RU" sz="2400" b="1" dirty="0"/>
              <a:t>в него;</a:t>
            </a:r>
          </a:p>
          <a:p>
            <a:pPr marL="0" indent="0">
              <a:buNone/>
            </a:pPr>
            <a:r>
              <a:rPr lang="ru-RU" sz="2400" b="1" dirty="0"/>
              <a:t>-  участвовать в конкурсах всех </a:t>
            </a:r>
            <a:r>
              <a:rPr lang="ru-RU" sz="2400" b="1" dirty="0" smtClean="0"/>
              <a:t>уровней;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-  участвовать в мероприятиях, </a:t>
            </a:r>
            <a:r>
              <a:rPr lang="ru-RU" sz="2400" b="1" dirty="0" smtClean="0"/>
              <a:t>проводимых </a:t>
            </a:r>
            <a:r>
              <a:rPr lang="ru-RU" sz="2400" b="1" dirty="0"/>
              <a:t>Ассоциацией;</a:t>
            </a:r>
          </a:p>
          <a:p>
            <a:pPr marL="0" indent="0">
              <a:buNone/>
            </a:pPr>
            <a:r>
              <a:rPr lang="ru-RU" sz="2400" b="1" dirty="0"/>
              <a:t>-  </a:t>
            </a:r>
            <a:r>
              <a:rPr lang="ru-RU" sz="2400" b="1" dirty="0" smtClean="0"/>
              <a:t>вносить  </a:t>
            </a:r>
            <a:r>
              <a:rPr lang="ru-RU" sz="2400" b="1" dirty="0"/>
              <a:t>предложения  в  Совет  Ассоциации,  касающиеся  ее </a:t>
            </a:r>
            <a:r>
              <a:rPr lang="ru-RU" sz="2400" b="1" dirty="0" smtClean="0"/>
              <a:t>деятельности</a:t>
            </a:r>
            <a:r>
              <a:rPr lang="ru-RU" sz="2400" b="1" dirty="0"/>
              <a:t>;</a:t>
            </a:r>
          </a:p>
          <a:p>
            <a:pPr marL="0" indent="0">
              <a:buNone/>
            </a:pPr>
            <a:r>
              <a:rPr lang="ru-RU" sz="2400" b="1" dirty="0"/>
              <a:t>-  получать информацию о деятельности Ассоциации;</a:t>
            </a:r>
          </a:p>
          <a:p>
            <a:pPr marL="0" indent="0">
              <a:buNone/>
            </a:pPr>
            <a:r>
              <a:rPr lang="ru-RU" sz="2400" b="1" dirty="0" smtClean="0"/>
              <a:t>-  выступать  </a:t>
            </a:r>
            <a:r>
              <a:rPr lang="ru-RU" sz="2400" b="1" dirty="0"/>
              <a:t>с  инициативами  по  различным  вопросам  деятельности </a:t>
            </a:r>
            <a:r>
              <a:rPr lang="ru-RU" sz="2400" b="1" dirty="0" smtClean="0"/>
              <a:t>классного  руководителя</a:t>
            </a:r>
            <a:r>
              <a:rPr lang="ru-RU" sz="2400" b="1" dirty="0"/>
              <a:t>,  вносить  предложения  в  органы  государственной </a:t>
            </a:r>
            <a:r>
              <a:rPr lang="ru-RU" sz="2400" b="1" dirty="0" smtClean="0"/>
              <a:t>власти</a:t>
            </a:r>
            <a:r>
              <a:rPr lang="ru-RU" sz="2400" b="1" dirty="0"/>
              <a:t>;</a:t>
            </a:r>
          </a:p>
          <a:p>
            <a:pPr marL="0" indent="0">
              <a:buNone/>
            </a:pPr>
            <a:r>
              <a:rPr lang="ru-RU" sz="2400" b="1" dirty="0" smtClean="0"/>
              <a:t>-  получать  </a:t>
            </a:r>
            <a:r>
              <a:rPr lang="ru-RU" sz="2400" b="1" dirty="0"/>
              <a:t>документы,  фиксирующие  деятельность  в  Ассоциации, </a:t>
            </a:r>
            <a:r>
              <a:rPr lang="ru-RU" sz="2400" b="1" dirty="0" smtClean="0"/>
              <a:t>для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использования </a:t>
            </a:r>
            <a:r>
              <a:rPr lang="ru-RU" sz="2400" b="1" dirty="0"/>
              <a:t>при аттестации;</a:t>
            </a:r>
          </a:p>
          <a:p>
            <a:pPr marL="0" indent="0">
              <a:buNone/>
            </a:pPr>
            <a:r>
              <a:rPr lang="ru-RU" sz="2400" b="1" dirty="0" smtClean="0"/>
              <a:t>-  получать </a:t>
            </a:r>
            <a:r>
              <a:rPr lang="ru-RU" sz="2400" b="1" dirty="0"/>
              <a:t>необходимую юридическую и психологическую помощь и </a:t>
            </a:r>
            <a:r>
              <a:rPr lang="ru-RU" sz="2400" b="1" dirty="0" smtClean="0"/>
              <a:t>поддержку</a:t>
            </a:r>
            <a:r>
              <a:rPr lang="ru-RU" sz="2400" b="1" dirty="0"/>
              <a:t>;</a:t>
            </a:r>
          </a:p>
          <a:p>
            <a:pPr marL="0" indent="0">
              <a:buNone/>
            </a:pPr>
            <a:r>
              <a:rPr lang="ru-RU" sz="2400" b="1" dirty="0"/>
              <a:t>-  использовать сайт и Интернет-ресурсы Ассоциации.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78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31" t="17856" r="17662" b="33112"/>
          <a:stretch/>
        </p:blipFill>
        <p:spPr>
          <a:xfrm>
            <a:off x="1789043" y="79513"/>
            <a:ext cx="9621079" cy="6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9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Эмблема  Ассоциации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98" t="23219" r="30996" b="23484"/>
          <a:stretch/>
        </p:blipFill>
        <p:spPr>
          <a:xfrm>
            <a:off x="492432" y="4665303"/>
            <a:ext cx="2417506" cy="1863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565" t="16033" r="31281" b="17280"/>
          <a:stretch/>
        </p:blipFill>
        <p:spPr>
          <a:xfrm>
            <a:off x="9369289" y="1611175"/>
            <a:ext cx="2676938" cy="2637182"/>
          </a:xfrm>
          <a:prstGeom prst="rect">
            <a:avLst/>
          </a:prstGeom>
        </p:spPr>
      </p:pic>
      <p:pic>
        <p:nvPicPr>
          <p:cNvPr id="1026" name="Picture 2" descr="https://kartinkin.net/uploads/posts/2022-02/thumbs/1645693641_7-kartinkin-net-p-pedagogika-kartinki-dlya-prezentatsii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61" y="1757984"/>
            <a:ext cx="2083767" cy="19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artinkin.net/uploads/posts/2022-12/thumbs/1670611503_5-kartinkin-net-p-klassnii-rukovoditel-kartinki-krasivo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98" y="1690688"/>
            <a:ext cx="2295802" cy="22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nobr.pnzreg.ru/upload/iblock/0bd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2" y="1690688"/>
            <a:ext cx="2295802" cy="22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andia.ru/text/80/540/images/img1_1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56" y="4732598"/>
            <a:ext cx="39338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3163" y="3802211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35193" y="3973860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00053" y="3972068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71029" y="4114861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4092" y="5383899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51038" y="5590596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6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38140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177" y="213292"/>
            <a:ext cx="8911687" cy="6348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Члены Совета Ассоциации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799615"/>
              </p:ext>
            </p:extLst>
          </p:nvPr>
        </p:nvGraphicFramePr>
        <p:xfrm>
          <a:off x="702366" y="980659"/>
          <a:ext cx="11039060" cy="544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765"/>
                <a:gridCol w="2759765"/>
                <a:gridCol w="2759765"/>
                <a:gridCol w="2759765"/>
              </a:tblGrid>
              <a:tr h="4342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Секция</a:t>
                      </a:r>
                      <a:endParaRPr lang="ru-RU" sz="2000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15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5010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МБОУ СШ № 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5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130" y="1616765"/>
            <a:ext cx="6586330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«Пренебрежение </a:t>
            </a:r>
            <a:r>
              <a:rPr lang="ru-RU" sz="3600" b="1" dirty="0">
                <a:solidFill>
                  <a:srgbClr val="FF0000"/>
                </a:solidFill>
              </a:rPr>
              <a:t>воспитанием есть гибель людей, семей, государств и всего мира»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- Ян </a:t>
            </a:r>
            <a:r>
              <a:rPr lang="ru-RU" sz="3600" b="1" dirty="0" err="1">
                <a:solidFill>
                  <a:srgbClr val="FF0000"/>
                </a:solidFill>
              </a:rPr>
              <a:t>Амос</a:t>
            </a:r>
            <a:r>
              <a:rPr lang="ru-RU" sz="3600" b="1" dirty="0">
                <a:solidFill>
                  <a:srgbClr val="FF0000"/>
                </a:solidFill>
              </a:rPr>
              <a:t> Коменский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0" y="549880"/>
            <a:ext cx="3979379" cy="54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4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791" y="226545"/>
            <a:ext cx="9728821" cy="12808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Роль классного руководителя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148" y="1364973"/>
            <a:ext cx="8097078" cy="492980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Воспитание </a:t>
            </a:r>
            <a:r>
              <a:rPr lang="ru-RU" sz="2400" b="1" dirty="0"/>
              <a:t>– дело всего коллектива, но именно классный руководитель – ключевая фигура в школе, реализующая рабочую программу воспитания, несущая ответственность за ее эффективность. </a:t>
            </a:r>
            <a:endParaRPr lang="ru-RU" sz="2400" b="1" dirty="0" smtClean="0"/>
          </a:p>
          <a:p>
            <a:r>
              <a:rPr lang="ru-RU" sz="2400" b="1" dirty="0"/>
              <a:t>Успешное выполнение школой воспитательных функций во многом зависит от профессионализма, таланта и опыта классных руководителей. </a:t>
            </a:r>
          </a:p>
          <a:p>
            <a:r>
              <a:rPr lang="ru-RU" sz="2400" b="1" dirty="0" smtClean="0"/>
              <a:t>Именно </a:t>
            </a:r>
            <a:r>
              <a:rPr lang="ru-RU" sz="2400" b="1" dirty="0"/>
              <a:t>он знает каждую семью, ребенка, его способности и интересы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379" y="3422904"/>
            <a:ext cx="2121592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549" y="281382"/>
            <a:ext cx="9131999" cy="15961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Ключевая </a:t>
            </a:r>
            <a:r>
              <a:rPr lang="ru-RU" b="1" dirty="0" smtClean="0">
                <a:solidFill>
                  <a:srgbClr val="FF0000"/>
                </a:solidFill>
              </a:rPr>
              <a:t>роль  </a:t>
            </a:r>
            <a:r>
              <a:rPr lang="ru-RU" b="1" dirty="0">
                <a:solidFill>
                  <a:srgbClr val="FF0000"/>
                </a:solidFill>
              </a:rPr>
              <a:t>в решении задач </a:t>
            </a:r>
            <a:r>
              <a:rPr lang="ru-RU" b="1" dirty="0" smtClean="0">
                <a:solidFill>
                  <a:srgbClr val="FF0000"/>
                </a:solidFill>
              </a:rPr>
              <a:t>воспитания  </a:t>
            </a:r>
            <a:r>
              <a:rPr lang="ru-RU" b="1" dirty="0">
                <a:solidFill>
                  <a:srgbClr val="FF0000"/>
                </a:solidFill>
              </a:rPr>
              <a:t>принадлежит классному руководителю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67200" y="2817666"/>
            <a:ext cx="6851374" cy="3424107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/>
              <a:t>Цель деятельности классного руководителя – </a:t>
            </a:r>
            <a:r>
              <a:rPr lang="ru-RU" sz="2800" b="1" dirty="0" smtClean="0"/>
              <a:t>создание </a:t>
            </a:r>
            <a:r>
              <a:rPr lang="ru-RU" sz="2800" b="1" dirty="0"/>
              <a:t>условий для саморазвития и самореализации личности обучающегося</a:t>
            </a:r>
            <a:r>
              <a:rPr lang="ru-RU" sz="2800" b="1" dirty="0" smtClean="0"/>
              <a:t>,  </a:t>
            </a:r>
            <a:r>
              <a:rPr lang="ru-RU" sz="2800" b="1" dirty="0"/>
              <a:t>его успешной социализации в обществе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3" y="2485038"/>
            <a:ext cx="3066554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200041"/>
            <a:ext cx="9861342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Региональный форум классных руководителей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165" y="1590260"/>
            <a:ext cx="10933044" cy="526773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Первый </a:t>
            </a:r>
            <a:r>
              <a:rPr lang="ru-RU" sz="2400" b="1" dirty="0"/>
              <a:t>региональный форум классных руководителей проходил в Хабаровске 2 – 3 апреля </a:t>
            </a:r>
            <a:r>
              <a:rPr lang="ru-RU" sz="2400" b="1" dirty="0" smtClean="0"/>
              <a:t>2022 года. </a:t>
            </a:r>
          </a:p>
          <a:p>
            <a:r>
              <a:rPr lang="ru-RU" sz="2400" b="1" dirty="0" smtClean="0"/>
              <a:t>Было </a:t>
            </a:r>
            <a:r>
              <a:rPr lang="ru-RU" sz="2400" b="1" dirty="0"/>
              <a:t>принято решение о создании </a:t>
            </a:r>
            <a:r>
              <a:rPr lang="ru-RU" sz="2400" b="1" dirty="0" smtClean="0"/>
              <a:t>регионального профессионального </a:t>
            </a:r>
            <a:r>
              <a:rPr lang="ru-RU" sz="2400" b="1" dirty="0"/>
              <a:t>сообщества – Ассоциации классных руководителей. </a:t>
            </a: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рамках второго форума педагоги утвердили положение, выбрали председателя организации и наметили план работы на следующий год. </a:t>
            </a:r>
            <a:endParaRPr lang="ru-RU" sz="2400" b="1" dirty="0" smtClean="0"/>
          </a:p>
          <a:p>
            <a:r>
              <a:rPr lang="ru-RU" sz="2400" b="1" dirty="0" smtClean="0"/>
              <a:t>Было принято </a:t>
            </a:r>
            <a:r>
              <a:rPr lang="ru-RU" sz="2400" b="1" dirty="0"/>
              <a:t>решение создать Муниципальные Ассоциации классных руководителей.</a:t>
            </a:r>
          </a:p>
          <a:p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4647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009" y="200040"/>
            <a:ext cx="9742073" cy="83362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Цели </a:t>
            </a:r>
            <a:r>
              <a:rPr lang="ru-RU" b="1" dirty="0" smtClean="0">
                <a:solidFill>
                  <a:srgbClr val="FF0000"/>
                </a:solidFill>
              </a:rPr>
              <a:t>форума классных руководителей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227" y="1152938"/>
            <a:ext cx="9896855" cy="553940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Повышение </a:t>
            </a:r>
            <a:r>
              <a:rPr lang="ru-RU" sz="2400" b="1" dirty="0"/>
              <a:t>социального и профессионального статуса классного руководителя и престижа педагогических специальностей.</a:t>
            </a:r>
          </a:p>
          <a:p>
            <a:r>
              <a:rPr lang="ru-RU" sz="2400" b="1" dirty="0"/>
              <a:t>Создание профессионального сообщества классных руководителей страны, ориентированного на воспитание у подрастающего поколения традиционных ценностей — гуманизма, нравственности и справедливости, исторически присущих российскому народу.</a:t>
            </a:r>
          </a:p>
          <a:p>
            <a:r>
              <a:rPr lang="ru-RU" sz="2400" b="1" dirty="0"/>
              <a:t>Создание единой коммуникативной площадки для профессионального общения и обсуждения актуальных вопросов.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58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200041"/>
            <a:ext cx="9861342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Региональный форум классных руководителей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165" y="1590260"/>
            <a:ext cx="10933044" cy="526773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Задачи муниципальных Ассоциаций: </a:t>
            </a:r>
          </a:p>
          <a:p>
            <a:pPr marL="0" indent="0">
              <a:buNone/>
            </a:pPr>
            <a:r>
              <a:rPr lang="ru-RU" sz="2400" b="1" dirty="0" smtClean="0"/>
              <a:t>    - Реализация </a:t>
            </a:r>
            <a:r>
              <a:rPr lang="ru-RU" sz="2400" b="1" dirty="0"/>
              <a:t>государственной политики по вопросам воспитания.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    - Создание </a:t>
            </a:r>
            <a:r>
              <a:rPr lang="ru-RU" sz="2400" b="1" dirty="0"/>
              <a:t>интегрированного образовательного и информационного пространства в системе воспитания школьников.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- Расширение </a:t>
            </a:r>
            <a:r>
              <a:rPr lang="ru-RU" sz="2400" b="1" dirty="0"/>
              <a:t>диапазона профессионального общения классных руководителей.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- Создание </a:t>
            </a:r>
            <a:r>
              <a:rPr lang="ru-RU" sz="2400" b="1" dirty="0"/>
              <a:t>механизма защиты классного руководителя.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- Создание </a:t>
            </a:r>
            <a:r>
              <a:rPr lang="ru-RU" sz="2400" b="1" dirty="0"/>
              <a:t>условий для обобщения и </a:t>
            </a:r>
            <a:r>
              <a:rPr lang="ru-RU" sz="2400" b="1" dirty="0" err="1"/>
              <a:t>диссеминирования</a:t>
            </a:r>
            <a:r>
              <a:rPr lang="ru-RU" sz="2400" b="1" dirty="0"/>
              <a:t> опыта.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9130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664" y="253049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Муниципальная Ассоциация классных руководителей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659745"/>
              </p:ext>
            </p:extLst>
          </p:nvPr>
        </p:nvGraphicFramePr>
        <p:xfrm>
          <a:off x="304804" y="2054087"/>
          <a:ext cx="1176792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11"/>
                <a:gridCol w="1069811"/>
                <a:gridCol w="1069811"/>
                <a:gridCol w="1069811"/>
                <a:gridCol w="1069811"/>
                <a:gridCol w="1069811"/>
                <a:gridCol w="1069811"/>
                <a:gridCol w="1069811"/>
                <a:gridCol w="1069811"/>
                <a:gridCol w="1069811"/>
                <a:gridCol w="106981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№1</a:t>
                      </a:r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Всего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12</a:t>
                      </a:r>
                    </a:p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11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17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17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8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33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/>
                        <a:t>118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6349" y="5473148"/>
            <a:ext cx="1135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Всего 177 классов.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Члены Ассоциации – 66,7% от числа классных руководителей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9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983" y="345814"/>
            <a:ext cx="8911687" cy="8998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Цель Ассоциации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679" y="1338470"/>
            <a:ext cx="10866782" cy="52081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/>
              <a:t>Создание </a:t>
            </a:r>
            <a:r>
              <a:rPr lang="ru-RU" sz="2800" b="1" dirty="0"/>
              <a:t>профессионального сообщества </a:t>
            </a:r>
            <a:r>
              <a:rPr lang="ru-RU" sz="2800" b="1" dirty="0" smtClean="0"/>
              <a:t>классных  руководителей  </a:t>
            </a:r>
            <a:r>
              <a:rPr lang="ru-RU" sz="2800" b="1" dirty="0"/>
              <a:t>общеобразовательных  учреждений </a:t>
            </a:r>
            <a:r>
              <a:rPr lang="ru-RU" sz="2800" b="1" dirty="0" smtClean="0"/>
              <a:t>Советско-Гаванского  </a:t>
            </a:r>
            <a:r>
              <a:rPr lang="ru-RU" sz="2800" b="1" dirty="0"/>
              <a:t>муниципального  района  </a:t>
            </a:r>
            <a:r>
              <a:rPr lang="ru-RU" sz="2800" b="1" dirty="0" smtClean="0"/>
              <a:t>с инновационной </a:t>
            </a:r>
            <a:r>
              <a:rPr lang="ru-RU" sz="2800" b="1" dirty="0"/>
              <a:t>структурой взаимодействия, обеспечивающего поддержку и </a:t>
            </a:r>
            <a:r>
              <a:rPr lang="ru-RU" sz="2800" b="1" dirty="0" smtClean="0"/>
              <a:t>развитие  </a:t>
            </a:r>
            <a:r>
              <a:rPr lang="ru-RU" sz="2800" b="1" dirty="0"/>
              <a:t>профессиональной  компетентности  педагога  в  части  классного </a:t>
            </a:r>
            <a:r>
              <a:rPr lang="ru-RU" sz="2800" b="1" dirty="0" smtClean="0"/>
              <a:t>руководства.</a:t>
            </a:r>
          </a:p>
          <a:p>
            <a:pPr marL="0" indent="0">
              <a:buNone/>
            </a:pPr>
            <a:endParaRPr lang="ru-RU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/>
              <a:t>Сообщество </a:t>
            </a:r>
            <a:r>
              <a:rPr lang="ru-RU" sz="2800" b="1" dirty="0"/>
              <a:t>направлено на создание и дальнейшее развитие профессионального движения классных руководителей, ориентированного на воспитание подрастающего поколения на основе духовно-нравственных ценностей российской культуры и истории.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3847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</TotalTime>
  <Words>844</Words>
  <Application>Microsoft Office PowerPoint</Application>
  <PresentationFormat>Широкоэкранный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Segoe Print</vt:lpstr>
      <vt:lpstr>Wingdings</vt:lpstr>
      <vt:lpstr>Wingdings 3</vt:lpstr>
      <vt:lpstr>Легкий дым</vt:lpstr>
      <vt:lpstr>Муниципальная Ассоциация классных руководителей</vt:lpstr>
      <vt:lpstr>Презентация PowerPoint</vt:lpstr>
      <vt:lpstr>Роль классного руководителя </vt:lpstr>
      <vt:lpstr>Ключевая роль  в решении задач воспитания  принадлежит классному руководителю</vt:lpstr>
      <vt:lpstr>Региональный форум классных руководителей</vt:lpstr>
      <vt:lpstr>Цели форума классных руководителей</vt:lpstr>
      <vt:lpstr>Региональный форум классных руководителей</vt:lpstr>
      <vt:lpstr>Муниципальная Ассоциация классных руководителей</vt:lpstr>
      <vt:lpstr>Цель Ассоциации</vt:lpstr>
      <vt:lpstr>Задачи работы Ассоциации</vt:lpstr>
      <vt:lpstr>Направления деятельности</vt:lpstr>
      <vt:lpstr>Функции Ассоциации</vt:lpstr>
      <vt:lpstr>Обязанности членов Ассоциации</vt:lpstr>
      <vt:lpstr>Права членов Ассоциации</vt:lpstr>
      <vt:lpstr>Презентация PowerPoint</vt:lpstr>
      <vt:lpstr>Эмблема  Ассоциации</vt:lpstr>
      <vt:lpstr>Члены Совета Ассоциации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2023-03-13T00:35:33Z</dcterms:created>
  <dcterms:modified xsi:type="dcterms:W3CDTF">2023-05-05T01:38:06Z</dcterms:modified>
</cp:coreProperties>
</file>