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261" r:id="rId4"/>
    <p:sldId id="309" r:id="rId5"/>
    <p:sldId id="311" r:id="rId6"/>
    <p:sldId id="310" r:id="rId7"/>
    <p:sldId id="312" r:id="rId8"/>
    <p:sldId id="321" r:id="rId9"/>
    <p:sldId id="320" r:id="rId10"/>
    <p:sldId id="313" r:id="rId11"/>
    <p:sldId id="314" r:id="rId12"/>
    <p:sldId id="299" r:id="rId13"/>
    <p:sldId id="300" r:id="rId14"/>
    <p:sldId id="301" r:id="rId15"/>
    <p:sldId id="302" r:id="rId16"/>
    <p:sldId id="303" r:id="rId17"/>
    <p:sldId id="305" r:id="rId18"/>
    <p:sldId id="315" r:id="rId19"/>
    <p:sldId id="316" r:id="rId20"/>
    <p:sldId id="317" r:id="rId21"/>
    <p:sldId id="318" r:id="rId22"/>
    <p:sldId id="319" r:id="rId23"/>
    <p:sldId id="297" r:id="rId24"/>
    <p:sldId id="296" r:id="rId25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CC"/>
    <a:srgbClr val="CCECFF"/>
    <a:srgbClr val="00FFFF"/>
    <a:srgbClr val="3ACED2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октябрь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</c:v>
                </c:pt>
                <c:pt idx="1">
                  <c:v>38</c:v>
                </c:pt>
                <c:pt idx="2">
                  <c:v>27</c:v>
                </c:pt>
                <c:pt idx="3">
                  <c:v>36</c:v>
                </c:pt>
                <c:pt idx="4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апрель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54</c:v>
                </c:pt>
                <c:pt idx="1">
                  <c:v>71</c:v>
                </c:pt>
                <c:pt idx="2">
                  <c:v>62</c:v>
                </c:pt>
                <c:pt idx="3">
                  <c:v>83</c:v>
                </c:pt>
                <c:pt idx="4">
                  <c:v>78</c:v>
                </c:pt>
              </c:numCache>
            </c:numRef>
          </c:val>
        </c:ser>
        <c:axId val="65809024"/>
        <c:axId val="67864064"/>
      </c:barChart>
      <c:catAx>
        <c:axId val="65809024"/>
        <c:scaling>
          <c:orientation val="minMax"/>
        </c:scaling>
        <c:axPos val="b"/>
        <c:tickLblPos val="nextTo"/>
        <c:crossAx val="67864064"/>
        <c:crosses val="autoZero"/>
        <c:auto val="1"/>
        <c:lblAlgn val="ctr"/>
        <c:lblOffset val="100"/>
      </c:catAx>
      <c:valAx>
        <c:axId val="67864064"/>
        <c:scaling>
          <c:orientation val="minMax"/>
        </c:scaling>
        <c:axPos val="l"/>
        <c:majorGridlines/>
        <c:numFmt formatCode="General" sourceLinked="1"/>
        <c:tickLblPos val="nextTo"/>
        <c:crossAx val="658090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октябрь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</c:v>
                </c:pt>
                <c:pt idx="1">
                  <c:v>35</c:v>
                </c:pt>
                <c:pt idx="2">
                  <c:v>28</c:v>
                </c:pt>
                <c:pt idx="3">
                  <c:v>39</c:v>
                </c:pt>
                <c:pt idx="4">
                  <c:v>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апрель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42</c:v>
                </c:pt>
                <c:pt idx="1">
                  <c:v>73</c:v>
                </c:pt>
                <c:pt idx="2">
                  <c:v>62</c:v>
                </c:pt>
                <c:pt idx="3">
                  <c:v>63</c:v>
                </c:pt>
                <c:pt idx="4">
                  <c:v>75</c:v>
                </c:pt>
              </c:numCache>
            </c:numRef>
          </c:val>
        </c:ser>
        <c:axId val="93929856"/>
        <c:axId val="93977600"/>
      </c:barChart>
      <c:catAx>
        <c:axId val="93929856"/>
        <c:scaling>
          <c:orientation val="minMax"/>
        </c:scaling>
        <c:axPos val="b"/>
        <c:tickLblPos val="nextTo"/>
        <c:crossAx val="93977600"/>
        <c:crosses val="autoZero"/>
        <c:auto val="1"/>
        <c:lblAlgn val="ctr"/>
        <c:lblOffset val="100"/>
      </c:catAx>
      <c:valAx>
        <c:axId val="93977600"/>
        <c:scaling>
          <c:orientation val="minMax"/>
        </c:scaling>
        <c:axPos val="l"/>
        <c:majorGridlines/>
        <c:numFmt formatCode="General" sourceLinked="1"/>
        <c:tickLblPos val="nextTo"/>
        <c:crossAx val="939298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октябрь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</c:v>
                </c:pt>
                <c:pt idx="1">
                  <c:v>31</c:v>
                </c:pt>
                <c:pt idx="2">
                  <c:v>23</c:v>
                </c:pt>
                <c:pt idx="3">
                  <c:v>38</c:v>
                </c:pt>
                <c:pt idx="4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апрель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35</c:v>
                </c:pt>
                <c:pt idx="1">
                  <c:v>65</c:v>
                </c:pt>
                <c:pt idx="2">
                  <c:v>48</c:v>
                </c:pt>
                <c:pt idx="3">
                  <c:v>61</c:v>
                </c:pt>
                <c:pt idx="4">
                  <c:v>63</c:v>
                </c:pt>
              </c:numCache>
            </c:numRef>
          </c:val>
        </c:ser>
        <c:axId val="98380416"/>
        <c:axId val="108644224"/>
      </c:barChart>
      <c:catAx>
        <c:axId val="98380416"/>
        <c:scaling>
          <c:orientation val="minMax"/>
        </c:scaling>
        <c:axPos val="b"/>
        <c:tickLblPos val="nextTo"/>
        <c:crossAx val="108644224"/>
        <c:crosses val="autoZero"/>
        <c:auto val="1"/>
        <c:lblAlgn val="ctr"/>
        <c:lblOffset val="100"/>
      </c:catAx>
      <c:valAx>
        <c:axId val="108644224"/>
        <c:scaling>
          <c:orientation val="minMax"/>
        </c:scaling>
        <c:axPos val="l"/>
        <c:majorGridlines/>
        <c:numFmt formatCode="General" sourceLinked="1"/>
        <c:tickLblPos val="nextTo"/>
        <c:crossAx val="983804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BBE5-F4EA-4EC5-AD72-6A24C81FF395}" type="datetimeFigureOut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45248-0652-4305-82DA-81CA8E6F86A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B160C-A0FA-4A7E-BED1-1704F6C6CEBF}" type="datetimeFigureOut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D3773-510A-42C7-A227-F748F9B2005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26F93-7626-4B13-98FC-FF86F2ABD25F}" type="datetimeFigureOut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EF44-171C-4628-BAD2-C036E93355C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036E9-2983-46F4-8B9E-15D1D52464E0}" type="datetimeFigureOut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CAD04-0437-4F96-9522-D356B62144C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8A398-204C-45DB-9CB6-94799E0C59B4}" type="datetimeFigureOut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F360C-1D40-456B-8B67-535364490B2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1B40C-9FAB-4A92-9B94-43A547F18D74}" type="datetimeFigureOut">
              <a:rPr lang="ru-RU"/>
              <a:pPr>
                <a:defRPr/>
              </a:pPr>
              <a:t>чт 18.05.23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121785-BF68-4ACF-A88C-BDD2C1311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44475" y="144463"/>
            <a:ext cx="8677275" cy="28209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08325" y="6378575"/>
            <a:ext cx="29273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>
          <a:xfrm>
            <a:off x="457200" y="6378575"/>
            <a:ext cx="2103438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D103-0919-44F6-9681-D6E8C9396065}" type="datetimeFigureOut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627AA-09AA-423A-9F96-954F26DBF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3108325" y="6378575"/>
            <a:ext cx="29273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>
          <a:xfrm>
            <a:off x="457200" y="6378575"/>
            <a:ext cx="2103438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F8FEF-09D9-418E-BA5B-0A74445355A9}" type="datetimeFigureOut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8BCAC-7402-42AF-921F-4EDF90AA3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2593975" y="144463"/>
            <a:ext cx="395605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244475" y="1293813"/>
            <a:ext cx="8677275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25FCD4-7F27-4923-9160-092D2D4BF596}" type="datetimeFigureOut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274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97F5-D1C8-4E33-8798-18F8B3FB483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3" r:id="rId3"/>
    <p:sldLayoutId id="2147483652" r:id="rId4"/>
    <p:sldLayoutId id="2147483651" r:id="rId5"/>
    <p:sldLayoutId id="2147483659" r:id="rId6"/>
    <p:sldLayoutId id="2147483656" r:id="rId7"/>
    <p:sldLayoutId id="2147483657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kiv.instrao.ru/bank-zadaniy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5"/>
          <p:cNvSpPr txBox="1"/>
          <p:nvPr/>
        </p:nvSpPr>
        <p:spPr>
          <a:xfrm>
            <a:off x="838200" y="838200"/>
            <a:ext cx="7216775" cy="19621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915988" indent="1588" algn="ctr">
              <a:spcBef>
                <a:spcPts val="100"/>
              </a:spcBef>
            </a:pPr>
            <a:r>
              <a:rPr lang="ru-RU" sz="32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«Функциональная грамотность как условие  успешной социальной адаптации обучающихся с ОВЗ»</a:t>
            </a:r>
            <a:endParaRPr lang="ru-RU" sz="3200" dirty="0">
              <a:latin typeface="Calibri" pitchFamily="34" charset="0"/>
            </a:endParaRPr>
          </a:p>
        </p:txBody>
      </p:sp>
      <p:pic>
        <p:nvPicPr>
          <p:cNvPr id="9220" name="object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971800"/>
            <a:ext cx="42672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8"/>
          <p:cNvSpPr txBox="1"/>
          <p:nvPr/>
        </p:nvSpPr>
        <p:spPr>
          <a:xfrm>
            <a:off x="6096000" y="5138738"/>
            <a:ext cx="2667000" cy="4429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sz="1400" b="1">
                <a:latin typeface="Calibri" pitchFamily="34" charset="0"/>
              </a:rPr>
              <a:t>Лаевская Е.А., заместитель директора по УВР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9222" name="Заголовок 8"/>
          <p:cNvSpPr>
            <a:spLocks noGrp="1"/>
          </p:cNvSpPr>
          <p:nvPr>
            <p:ph type="title"/>
          </p:nvPr>
        </p:nvSpPr>
        <p:spPr>
          <a:xfrm>
            <a:off x="2593975" y="144463"/>
            <a:ext cx="3956050" cy="307975"/>
          </a:xfrm>
        </p:spPr>
        <p:txBody>
          <a:bodyPr/>
          <a:lstStyle/>
          <a:p>
            <a:pPr eaLnBrk="1" hangingPunct="1"/>
            <a:r>
              <a:rPr lang="ru-RU" smtClean="0">
                <a:latin typeface="Calibri" pitchFamily="34" charset="0"/>
              </a:rPr>
              <a:t>МБОУ СШ № 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572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Организационно-методическое сопровождение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44475" y="1293813"/>
            <a:ext cx="4098925" cy="4370427"/>
          </a:xfrm>
        </p:spPr>
        <p:txBody>
          <a:bodyPr/>
          <a:lstStyle/>
          <a:p>
            <a:pPr marL="288000" lvl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400" dirty="0" smtClean="0"/>
              <a:t>Семинар-практикум </a:t>
            </a:r>
            <a:r>
              <a:rPr lang="ru-RU" sz="2400" dirty="0" smtClean="0"/>
              <a:t>«Система методического сопровождения процесса формирования ФГ обучающихся через ВПР, ГИА, ОГЭ, </a:t>
            </a:r>
            <a:r>
              <a:rPr lang="en-US" sz="2400" dirty="0" smtClean="0"/>
              <a:t>PISA</a:t>
            </a:r>
            <a:r>
              <a:rPr lang="ru-RU" sz="2400" dirty="0" smtClean="0"/>
              <a:t>»</a:t>
            </a:r>
          </a:p>
          <a:p>
            <a:pPr marL="288000" lvl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400" dirty="0" smtClean="0"/>
              <a:t>Педагогический совет </a:t>
            </a:r>
            <a:r>
              <a:rPr lang="ru-RU" sz="2400" dirty="0" smtClean="0"/>
              <a:t>по теме «Формирование и оценка функциональной грамотности в цифровой образовательной среде».</a:t>
            </a:r>
          </a:p>
          <a:p>
            <a:pPr marL="288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ru-RU" sz="2400" dirty="0"/>
          </a:p>
        </p:txBody>
      </p:sp>
      <p:pic>
        <p:nvPicPr>
          <p:cNvPr id="1026" name="Picture 2" descr="https://svg6.edu.27.ru/files/uploads/images/f_g_1.jpg"/>
          <p:cNvPicPr>
            <a:picLocks noChangeAspect="1" noChangeArrowheads="1"/>
          </p:cNvPicPr>
          <p:nvPr/>
        </p:nvPicPr>
        <p:blipFill>
          <a:blip r:embed="rId2" cstate="print"/>
          <a:srcRect l="30469" t="26042" r="10938" b="23958"/>
          <a:stretch>
            <a:fillRect/>
          </a:stretch>
        </p:blipFill>
        <p:spPr bwMode="auto">
          <a:xfrm>
            <a:off x="6096000" y="2667000"/>
            <a:ext cx="2819400" cy="1804416"/>
          </a:xfrm>
          <a:prstGeom prst="rect">
            <a:avLst/>
          </a:prstGeom>
          <a:noFill/>
        </p:spPr>
      </p:pic>
      <p:pic>
        <p:nvPicPr>
          <p:cNvPr id="1030" name="Picture 6" descr="https://svg6.edu.27.ru/files/uploads/images/f_g_3.jpg"/>
          <p:cNvPicPr>
            <a:picLocks noChangeAspect="1" noChangeArrowheads="1"/>
          </p:cNvPicPr>
          <p:nvPr/>
        </p:nvPicPr>
        <p:blipFill>
          <a:blip r:embed="rId3" cstate="print"/>
          <a:srcRect l="10938" t="29167" r="9375" b="9375"/>
          <a:stretch>
            <a:fillRect/>
          </a:stretch>
        </p:blipFill>
        <p:spPr bwMode="auto">
          <a:xfrm>
            <a:off x="4114800" y="990600"/>
            <a:ext cx="3429000" cy="1983441"/>
          </a:xfrm>
          <a:prstGeom prst="rect">
            <a:avLst/>
          </a:prstGeom>
          <a:noFill/>
        </p:spPr>
      </p:pic>
      <p:pic>
        <p:nvPicPr>
          <p:cNvPr id="1028" name="Picture 4" descr="https://svg6.edu.27.ru/files/uploads/images/f_g_4.jpg"/>
          <p:cNvPicPr>
            <a:picLocks noChangeAspect="1" noChangeArrowheads="1"/>
          </p:cNvPicPr>
          <p:nvPr/>
        </p:nvPicPr>
        <p:blipFill>
          <a:blip r:embed="rId4" cstate="print"/>
          <a:srcRect t="18750"/>
          <a:stretch>
            <a:fillRect/>
          </a:stretch>
        </p:blipFill>
        <p:spPr bwMode="auto">
          <a:xfrm>
            <a:off x="4114800" y="3733800"/>
            <a:ext cx="2532184" cy="2743200"/>
          </a:xfrm>
          <a:prstGeom prst="rect">
            <a:avLst/>
          </a:prstGeom>
          <a:noFill/>
        </p:spPr>
      </p:pic>
      <p:pic>
        <p:nvPicPr>
          <p:cNvPr id="7" name="object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" y="12699"/>
            <a:ext cx="1038225" cy="108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572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Организационно-методическое сопровождение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3400" y="5334000"/>
            <a:ext cx="7985125" cy="1220787"/>
          </a:xfrm>
        </p:spPr>
        <p:txBody>
          <a:bodyPr/>
          <a:lstStyle/>
          <a:p>
            <a:pPr marL="288000" lvl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400" dirty="0" smtClean="0"/>
              <a:t>Семинар-практикум «Функциональная </a:t>
            </a:r>
            <a:r>
              <a:rPr lang="ru-RU" sz="2400" dirty="0" smtClean="0"/>
              <a:t>грамотность как условие  успешной социальной адаптации обучающихся с ОВЗ»</a:t>
            </a:r>
          </a:p>
          <a:p>
            <a:pPr marL="288000">
              <a:spcBef>
                <a:spcPts val="0"/>
              </a:spcBef>
              <a:spcAft>
                <a:spcPts val="1200"/>
              </a:spcAft>
            </a:pPr>
            <a:endParaRPr lang="ru-RU" sz="2400" dirty="0"/>
          </a:p>
        </p:txBody>
      </p:sp>
      <p:pic>
        <p:nvPicPr>
          <p:cNvPr id="45058" name="Picture 2" descr="https://svg6.edu.27.ru/files/uploads/images/semina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990600"/>
            <a:ext cx="4982350" cy="2133600"/>
          </a:xfrm>
          <a:prstGeom prst="rect">
            <a:avLst/>
          </a:prstGeom>
          <a:noFill/>
        </p:spPr>
      </p:pic>
      <p:pic>
        <p:nvPicPr>
          <p:cNvPr id="45060" name="Picture 4" descr="https://svg6.edu.27.ru/files/uploads/images/seminar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971800"/>
            <a:ext cx="2251729" cy="2362200"/>
          </a:xfrm>
          <a:prstGeom prst="rect">
            <a:avLst/>
          </a:prstGeom>
          <a:noFill/>
        </p:spPr>
      </p:pic>
      <p:pic>
        <p:nvPicPr>
          <p:cNvPr id="45062" name="Picture 6" descr="https://svg6.edu.27.ru/files/uploads/images/seminar_8.jpg"/>
          <p:cNvPicPr>
            <a:picLocks noChangeAspect="1" noChangeArrowheads="1"/>
          </p:cNvPicPr>
          <p:nvPr/>
        </p:nvPicPr>
        <p:blipFill>
          <a:blip r:embed="rId4" cstate="print"/>
          <a:srcRect l="18770" r="7443" b="8271"/>
          <a:stretch>
            <a:fillRect/>
          </a:stretch>
        </p:blipFill>
        <p:spPr bwMode="auto">
          <a:xfrm>
            <a:off x="3200400" y="3581400"/>
            <a:ext cx="3048000" cy="1630947"/>
          </a:xfrm>
          <a:prstGeom prst="rect">
            <a:avLst/>
          </a:prstGeom>
          <a:noFill/>
        </p:spPr>
      </p:pic>
      <p:pic>
        <p:nvPicPr>
          <p:cNvPr id="45064" name="Picture 8" descr="https://svg6.edu.27.ru/files/uploads/images/seminar_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362200"/>
            <a:ext cx="2819400" cy="2819401"/>
          </a:xfrm>
          <a:prstGeom prst="rect">
            <a:avLst/>
          </a:prstGeom>
          <a:noFill/>
        </p:spPr>
      </p:pic>
      <p:pic>
        <p:nvPicPr>
          <p:cNvPr id="11" name="object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" y="12699"/>
            <a:ext cx="1038225" cy="108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blob:https://web.whatsapp.com/f0863277-7ae1-4e1b-ad87-bf3575a5f5f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699" name="AutoShape 4" descr="blob:https://web.whatsapp.com/f0863277-7ae1-4e1b-ad87-bf3575a5f5f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9700" name="Рисунок 7" descr="IMG-20230120-WA00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00213"/>
            <a:ext cx="460851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8" descr="IMG-20221102-WA005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716338"/>
            <a:ext cx="36480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684213" y="5300663"/>
            <a:ext cx="2879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Музейные </a:t>
            </a:r>
          </a:p>
          <a:p>
            <a:r>
              <a:rPr lang="ru-RU" sz="2400">
                <a:latin typeface="Calibri" pitchFamily="34" charset="0"/>
              </a:rPr>
              <a:t>уроки</a:t>
            </a:r>
          </a:p>
        </p:txBody>
      </p:sp>
      <p:pic>
        <p:nvPicPr>
          <p:cNvPr id="29703" name="Рисунок 11" descr="IMG-20220607-WA000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628775"/>
            <a:ext cx="20320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ject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" y="12699"/>
            <a:ext cx="1038225" cy="108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>Тематические недели функциональной грамотности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blob:https://web.whatsapp.com/f0863277-7ae1-4e1b-ad87-bf3575a5f5f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3" name="AutoShape 4" descr="blob:https://web.whatsapp.com/f0863277-7ae1-4e1b-ad87-bf3575a5f5f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724" name="Рисунок 12" descr="IMG-20230316-WA00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4176713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13" descr="WhatsApp Image 2023-03-22 at 12.35.26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7575" y="4005263"/>
            <a:ext cx="54038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14"/>
          <p:cNvSpPr txBox="1">
            <a:spLocks noChangeArrowheads="1"/>
          </p:cNvSpPr>
          <p:nvPr/>
        </p:nvSpPr>
        <p:spPr bwMode="auto">
          <a:xfrm>
            <a:off x="684213" y="4365625"/>
            <a:ext cx="24479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СВОЯ ИГРА</a:t>
            </a:r>
          </a:p>
        </p:txBody>
      </p:sp>
      <p:sp>
        <p:nvSpPr>
          <p:cNvPr id="30727" name="TextBox 15"/>
          <p:cNvSpPr txBox="1">
            <a:spLocks noChangeArrowheads="1"/>
          </p:cNvSpPr>
          <p:nvPr/>
        </p:nvSpPr>
        <p:spPr bwMode="auto">
          <a:xfrm>
            <a:off x="3419475" y="6165850"/>
            <a:ext cx="295275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ГЕОГРАФИЧЕСКИЙ ДИКТАНТ</a:t>
            </a:r>
          </a:p>
        </p:txBody>
      </p:sp>
      <p:pic>
        <p:nvPicPr>
          <p:cNvPr id="9" name="object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" y="12699"/>
            <a:ext cx="1038225" cy="108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>Тематические недели функциональной грамотности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blob:https://web.whatsapp.com/f0863277-7ae1-4e1b-ad87-bf3575a5f5f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7" name="AutoShape 4" descr="blob:https://web.whatsapp.com/f0863277-7ae1-4e1b-ad87-bf3575a5f5f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1748" name="Рисунок 6" descr="IMG-20230313-WA00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4535488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9"/>
          <p:cNvSpPr txBox="1">
            <a:spLocks noChangeArrowheads="1"/>
          </p:cNvSpPr>
          <p:nvPr/>
        </p:nvSpPr>
        <p:spPr bwMode="auto">
          <a:xfrm>
            <a:off x="395288" y="4437063"/>
            <a:ext cx="31686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Библиотечные  уроки</a:t>
            </a:r>
          </a:p>
        </p:txBody>
      </p:sp>
      <p:pic>
        <p:nvPicPr>
          <p:cNvPr id="31750" name="Рисунок 7" descr="WhatsApp Image 2023-03-17 at 15.30.05.jpeg"/>
          <p:cNvPicPr>
            <a:picLocks noChangeAspect="1"/>
          </p:cNvPicPr>
          <p:nvPr/>
        </p:nvPicPr>
        <p:blipFill>
          <a:blip r:embed="rId3" cstate="print"/>
          <a:srcRect l="14563" t="13251" r="5901" b="19550"/>
          <a:stretch>
            <a:fillRect/>
          </a:stretch>
        </p:blipFill>
        <p:spPr bwMode="auto">
          <a:xfrm>
            <a:off x="3995738" y="2924175"/>
            <a:ext cx="4608512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8"/>
          <p:cNvSpPr txBox="1">
            <a:spLocks noChangeArrowheads="1"/>
          </p:cNvSpPr>
          <p:nvPr/>
        </p:nvSpPr>
        <p:spPr bwMode="auto">
          <a:xfrm>
            <a:off x="2268538" y="5445125"/>
            <a:ext cx="42481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Игра «По морям и океанам»</a:t>
            </a:r>
          </a:p>
        </p:txBody>
      </p:sp>
      <p:pic>
        <p:nvPicPr>
          <p:cNvPr id="9" name="object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" y="12699"/>
            <a:ext cx="1038225" cy="108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>Тематические недели функциональной грамотности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blob:https://web.whatsapp.com/f0863277-7ae1-4e1b-ad87-bf3575a5f5f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1" name="AutoShape 4" descr="blob:https://web.whatsapp.com/f0863277-7ae1-4e1b-ad87-bf3575a5f5f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2772" name="Рисунок 16" descr="IMG_20230131_090114.jpg"/>
          <p:cNvPicPr>
            <a:picLocks noChangeAspect="1"/>
          </p:cNvPicPr>
          <p:nvPr/>
        </p:nvPicPr>
        <p:blipFill>
          <a:blip r:embed="rId2" cstate="print"/>
          <a:srcRect l="5901" t="30051" r="3539" b="2751"/>
          <a:stretch>
            <a:fillRect/>
          </a:stretch>
        </p:blipFill>
        <p:spPr bwMode="auto">
          <a:xfrm>
            <a:off x="3924300" y="1628775"/>
            <a:ext cx="49164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12" descr="WhatsApp Image 2023-03-14 at 13.36.49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141663"/>
            <a:ext cx="4321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13"/>
          <p:cNvSpPr txBox="1">
            <a:spLocks noChangeArrowheads="1"/>
          </p:cNvSpPr>
          <p:nvPr/>
        </p:nvSpPr>
        <p:spPr bwMode="auto">
          <a:xfrm>
            <a:off x="4724400" y="5867400"/>
            <a:ext cx="352901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БРЕЙН-РИНГ</a:t>
            </a:r>
          </a:p>
        </p:txBody>
      </p:sp>
      <p:sp>
        <p:nvSpPr>
          <p:cNvPr id="32775" name="TextBox 17"/>
          <p:cNvSpPr txBox="1">
            <a:spLocks noChangeArrowheads="1"/>
          </p:cNvSpPr>
          <p:nvPr/>
        </p:nvSpPr>
        <p:spPr bwMode="auto">
          <a:xfrm>
            <a:off x="914400" y="1524000"/>
            <a:ext cx="3527425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dirty="0">
                <a:latin typeface="Calibri" pitchFamily="34" charset="0"/>
              </a:rPr>
              <a:t>УРОКИ ФИНАНСОВОЙ ГРАМОТНОСТИ</a:t>
            </a:r>
          </a:p>
        </p:txBody>
      </p:sp>
      <p:pic>
        <p:nvPicPr>
          <p:cNvPr id="9" name="object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" y="12699"/>
            <a:ext cx="1038225" cy="108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>Тематические недели функциональной грамотности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2" descr="IMG_20230317_130814.jpg"/>
          <p:cNvPicPr>
            <a:picLocks noChangeAspect="1"/>
          </p:cNvPicPr>
          <p:nvPr/>
        </p:nvPicPr>
        <p:blipFill>
          <a:blip r:embed="rId2" cstate="print"/>
          <a:srcRect l="3539" t="23750" r="5113" b="15350"/>
          <a:stretch>
            <a:fillRect/>
          </a:stretch>
        </p:blipFill>
        <p:spPr bwMode="auto">
          <a:xfrm>
            <a:off x="179388" y="1557338"/>
            <a:ext cx="57610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>Тематические недели функциональной грамотности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33795" name="Рисунок 5" descr="WhatsApp Image 2023-03-16 at 10.55.21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1557338"/>
            <a:ext cx="18732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6" descr="IMG-20230317-WA0002.jpg"/>
          <p:cNvPicPr>
            <a:picLocks noChangeAspect="1"/>
          </p:cNvPicPr>
          <p:nvPr/>
        </p:nvPicPr>
        <p:blipFill>
          <a:blip r:embed="rId4" cstate="print"/>
          <a:srcRect t="10623" b="15015"/>
          <a:stretch>
            <a:fillRect/>
          </a:stretch>
        </p:blipFill>
        <p:spPr bwMode="auto">
          <a:xfrm>
            <a:off x="4716463" y="3833813"/>
            <a:ext cx="30591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609600" y="4724400"/>
            <a:ext cx="309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QR</a:t>
            </a:r>
            <a:r>
              <a:rPr lang="ru-RU" sz="2000" dirty="0">
                <a:latin typeface="Calibri" pitchFamily="34" charset="0"/>
              </a:rPr>
              <a:t>- КВЕСТ </a:t>
            </a:r>
          </a:p>
          <a:p>
            <a:r>
              <a:rPr lang="ru-RU" sz="2000" dirty="0">
                <a:latin typeface="Calibri" pitchFamily="34" charset="0"/>
              </a:rPr>
              <a:t>«УЧИМСЯ ЖИЗНИ»</a:t>
            </a:r>
          </a:p>
        </p:txBody>
      </p:sp>
      <p:pic>
        <p:nvPicPr>
          <p:cNvPr id="7" name="object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" y="12699"/>
            <a:ext cx="1038225" cy="108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>Тематические недели функциональной грамотности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34818" name="Рисунок 12" descr="IMG_20230323_151130.jpg"/>
          <p:cNvPicPr>
            <a:picLocks noChangeAspect="1"/>
          </p:cNvPicPr>
          <p:nvPr/>
        </p:nvPicPr>
        <p:blipFill>
          <a:blip r:embed="rId2" cstate="print"/>
          <a:srcRect t="11369"/>
          <a:stretch>
            <a:fillRect/>
          </a:stretch>
        </p:blipFill>
        <p:spPr bwMode="auto">
          <a:xfrm>
            <a:off x="4876800" y="1981200"/>
            <a:ext cx="35734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13" descr="IMG_20230323_151056.jpg"/>
          <p:cNvPicPr>
            <a:picLocks noChangeAspect="1"/>
          </p:cNvPicPr>
          <p:nvPr/>
        </p:nvPicPr>
        <p:blipFill>
          <a:blip r:embed="rId3" cstate="print"/>
          <a:srcRect t="19511" b="12195"/>
          <a:stretch>
            <a:fillRect/>
          </a:stretch>
        </p:blipFill>
        <p:spPr bwMode="auto">
          <a:xfrm>
            <a:off x="685800" y="4648200"/>
            <a:ext cx="36576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14" descr="IMG_20230323_151048.jpg"/>
          <p:cNvPicPr>
            <a:picLocks noChangeAspect="1"/>
          </p:cNvPicPr>
          <p:nvPr/>
        </p:nvPicPr>
        <p:blipFill>
          <a:blip r:embed="rId4" cstate="print"/>
          <a:srcRect t="26492" b="10023"/>
          <a:stretch>
            <a:fillRect/>
          </a:stretch>
        </p:blipFill>
        <p:spPr bwMode="auto">
          <a:xfrm>
            <a:off x="4724400" y="4648200"/>
            <a:ext cx="37338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15" descr="IMG_20230323_15102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9050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ject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" y="12699"/>
            <a:ext cx="1038225" cy="108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" y="12699"/>
            <a:ext cx="1038225" cy="108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71600" y="381001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Мониторинг  уровня </a:t>
            </a:r>
            <a:r>
              <a:rPr lang="ru-RU" sz="2400" dirty="0" err="1" smtClean="0"/>
              <a:t>сформированности</a:t>
            </a:r>
            <a:r>
              <a:rPr lang="ru-RU" sz="2400" dirty="0" smtClean="0"/>
              <a:t> ФГ обучающихся 5-9 классов 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529" t="4167" r="2353" b="18750"/>
          <a:stretch>
            <a:fillRect/>
          </a:stretch>
        </p:blipFill>
        <p:spPr bwMode="auto">
          <a:xfrm>
            <a:off x="381000" y="1524000"/>
            <a:ext cx="856735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71800" y="5562600"/>
            <a:ext cx="3581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http://skiv.instrao.ru/bank-zadaniy/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" y="12699"/>
            <a:ext cx="1038225" cy="108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71600" y="381001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Мониторинг  уровня </a:t>
            </a:r>
            <a:r>
              <a:rPr lang="ru-RU" sz="2400" dirty="0" err="1" smtClean="0"/>
              <a:t>сформированности</a:t>
            </a:r>
            <a:r>
              <a:rPr lang="ru-RU" sz="2400" dirty="0" smtClean="0"/>
              <a:t> ФГ обучающихся 5-9 классов </a:t>
            </a:r>
            <a:endParaRPr lang="ru-RU" sz="24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l="29412" t="11458" r="25294" b="16667"/>
          <a:stretch>
            <a:fillRect/>
          </a:stretch>
        </p:blipFill>
        <p:spPr bwMode="auto">
          <a:xfrm>
            <a:off x="457200" y="1524000"/>
            <a:ext cx="348642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 l="20000" t="11458" r="46471" b="26042"/>
          <a:stretch>
            <a:fillRect/>
          </a:stretch>
        </p:blipFill>
        <p:spPr bwMode="auto">
          <a:xfrm>
            <a:off x="5105400" y="1447800"/>
            <a:ext cx="3078480" cy="324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 cstate="print"/>
          <a:srcRect l="5882" t="40625" r="4706" b="13542"/>
          <a:stretch>
            <a:fillRect/>
          </a:stretch>
        </p:blipFill>
        <p:spPr bwMode="auto">
          <a:xfrm>
            <a:off x="457200" y="4674268"/>
            <a:ext cx="7543800" cy="218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52400"/>
            <a:ext cx="7810500" cy="917575"/>
          </a:xfrm>
          <a:prstGeom prst="rect">
            <a:avLst/>
          </a:prstGeom>
          <a:ln w="12192">
            <a:solidFill>
              <a:srgbClr val="4471C4"/>
            </a:solidFill>
          </a:ln>
        </p:spPr>
        <p:txBody>
          <a:bodyPr lIns="0" tIns="78740" rIns="0" bIns="0">
            <a:spAutoFit/>
          </a:bodyPr>
          <a:lstStyle/>
          <a:p>
            <a:pPr marL="90488" indent="444500" algn="just">
              <a:lnSpc>
                <a:spcPct val="83000"/>
              </a:lnSpc>
              <a:spcBef>
                <a:spcPts val="625"/>
              </a:spcBef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>
                <a:latin typeface="Calibri" pitchFamily="34" charset="0"/>
              </a:rPr>
              <a:t>Функциональная грамотность </a:t>
            </a:r>
            <a:r>
              <a:rPr lang="ru-RU" sz="1400">
                <a:latin typeface="Calibri" pitchFamily="34" charset="0"/>
              </a:rPr>
              <a:t>– это способность человека использовать приобретаемые в  течение жизни знания для решения широкого диапазона жизненных задач в различных сферах  человеческой деятельности, общения и социальных отношений».</a:t>
            </a:r>
          </a:p>
          <a:p>
            <a:pPr marL="90488" indent="444500" algn="just">
              <a:spcBef>
                <a:spcPts val="663"/>
              </a:spcBef>
            </a:pPr>
            <a:r>
              <a:rPr lang="ru-RU" sz="1400" i="1">
                <a:latin typeface="Calibri" pitchFamily="34" charset="0"/>
              </a:rPr>
              <a:t>Алексей Алексеевич Леонтьев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42004" name="object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808038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87" name="Text Box 103"/>
          <p:cNvSpPr txBox="1">
            <a:spLocks noChangeArrowheads="1"/>
          </p:cNvSpPr>
          <p:nvPr/>
        </p:nvSpPr>
        <p:spPr bwMode="auto">
          <a:xfrm>
            <a:off x="1371600" y="1066800"/>
            <a:ext cx="731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66CC"/>
                </a:solidFill>
              </a:rPr>
              <a:t>Хронология введения термина функциональной грамотности</a:t>
            </a:r>
          </a:p>
        </p:txBody>
      </p:sp>
      <p:sp>
        <p:nvSpPr>
          <p:cNvPr id="42109" name="AutoShape 125"/>
          <p:cNvSpPr>
            <a:spLocks noChangeArrowheads="1"/>
          </p:cNvSpPr>
          <p:nvPr/>
        </p:nvSpPr>
        <p:spPr bwMode="auto">
          <a:xfrm rot="5400000">
            <a:off x="241300" y="1592263"/>
            <a:ext cx="1219200" cy="1066800"/>
          </a:xfrm>
          <a:prstGeom prst="chevron">
            <a:avLst>
              <a:gd name="adj" fmla="val 28571"/>
            </a:avLst>
          </a:prstGeom>
          <a:gradFill rotWithShape="1">
            <a:gsLst>
              <a:gs pos="0">
                <a:srgbClr val="0066CC"/>
              </a:gs>
              <a:gs pos="50000">
                <a:srgbClr val="0066CC">
                  <a:gamma/>
                  <a:shade val="46275"/>
                  <a:invGamma/>
                </a:srgbClr>
              </a:gs>
              <a:gs pos="100000">
                <a:srgbClr val="0066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/>
          </a:p>
        </p:txBody>
      </p:sp>
      <p:sp>
        <p:nvSpPr>
          <p:cNvPr id="42110" name="Text Box 126"/>
          <p:cNvSpPr txBox="1">
            <a:spLocks noChangeArrowheads="1"/>
          </p:cNvSpPr>
          <p:nvPr/>
        </p:nvSpPr>
        <p:spPr bwMode="auto">
          <a:xfrm>
            <a:off x="317500" y="18970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</a:rPr>
              <a:t>1957 - ЮНЕСКО</a:t>
            </a:r>
          </a:p>
        </p:txBody>
      </p:sp>
      <p:sp>
        <p:nvSpPr>
          <p:cNvPr id="42111" name="AutoShape 127"/>
          <p:cNvSpPr>
            <a:spLocks noChangeArrowheads="1"/>
          </p:cNvSpPr>
          <p:nvPr/>
        </p:nvSpPr>
        <p:spPr bwMode="auto">
          <a:xfrm>
            <a:off x="1447800" y="1524000"/>
            <a:ext cx="7315200" cy="914400"/>
          </a:xfrm>
          <a:prstGeom prst="flowChartProcess">
            <a:avLst/>
          </a:prstGeom>
          <a:gradFill rotWithShape="1">
            <a:gsLst>
              <a:gs pos="0">
                <a:srgbClr val="CCECFF">
                  <a:gamma/>
                  <a:shade val="78039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78039"/>
                  <a:invGamma/>
                </a:srgbClr>
              </a:gs>
            </a:gsLst>
            <a:lin ang="5400000" scaled="1"/>
          </a:gra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Способность использовать навыки чтения и письма в </a:t>
            </a:r>
          </a:p>
          <a:p>
            <a:pPr algn="ctr"/>
            <a:r>
              <a:rPr lang="ru-RU"/>
              <a:t>условиях взаимодействия с социумом</a:t>
            </a:r>
          </a:p>
        </p:txBody>
      </p:sp>
      <p:sp>
        <p:nvSpPr>
          <p:cNvPr id="42112" name="AutoShape 128"/>
          <p:cNvSpPr>
            <a:spLocks noChangeArrowheads="1"/>
          </p:cNvSpPr>
          <p:nvPr/>
        </p:nvSpPr>
        <p:spPr bwMode="auto">
          <a:xfrm rot="5400000">
            <a:off x="241300" y="2582863"/>
            <a:ext cx="1219200" cy="1066800"/>
          </a:xfrm>
          <a:prstGeom prst="chevron">
            <a:avLst>
              <a:gd name="adj" fmla="val 28571"/>
            </a:avLst>
          </a:prstGeom>
          <a:gradFill rotWithShape="1">
            <a:gsLst>
              <a:gs pos="0">
                <a:srgbClr val="0066CC"/>
              </a:gs>
              <a:gs pos="50000">
                <a:srgbClr val="0066CC">
                  <a:gamma/>
                  <a:shade val="46275"/>
                  <a:invGamma/>
                </a:srgbClr>
              </a:gs>
              <a:gs pos="100000">
                <a:srgbClr val="0066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/>
          </a:p>
        </p:txBody>
      </p:sp>
      <p:sp>
        <p:nvSpPr>
          <p:cNvPr id="42113" name="Text Box 129"/>
          <p:cNvSpPr txBox="1">
            <a:spLocks noChangeArrowheads="1"/>
          </p:cNvSpPr>
          <p:nvPr/>
        </p:nvSpPr>
        <p:spPr bwMode="auto">
          <a:xfrm>
            <a:off x="304800" y="2819400"/>
            <a:ext cx="106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</a:rPr>
              <a:t>Конец 1960-начало 1970г.г.</a:t>
            </a:r>
          </a:p>
        </p:txBody>
      </p:sp>
      <p:sp>
        <p:nvSpPr>
          <p:cNvPr id="42114" name="AutoShape 130"/>
          <p:cNvSpPr>
            <a:spLocks noChangeArrowheads="1"/>
          </p:cNvSpPr>
          <p:nvPr/>
        </p:nvSpPr>
        <p:spPr bwMode="auto">
          <a:xfrm>
            <a:off x="1447800" y="2514600"/>
            <a:ext cx="7315200" cy="914400"/>
          </a:xfrm>
          <a:prstGeom prst="flowChartProcess">
            <a:avLst/>
          </a:prstGeom>
          <a:gradFill rotWithShape="1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Концепция и стратегия ФГ понимаются как обеспечение связи процессов </a:t>
            </a:r>
          </a:p>
          <a:p>
            <a:pPr algn="ctr"/>
            <a:r>
              <a:rPr lang="ru-RU" sz="1600"/>
              <a:t>овладения чтением и письмом, а  также повышением производительности </a:t>
            </a:r>
          </a:p>
          <a:p>
            <a:pPr algn="ctr"/>
            <a:r>
              <a:rPr lang="ru-RU" sz="1600"/>
              <a:t>труда и улучшением условий жизни работника и его семьи</a:t>
            </a:r>
          </a:p>
        </p:txBody>
      </p:sp>
      <p:sp>
        <p:nvSpPr>
          <p:cNvPr id="42115" name="AutoShape 131"/>
          <p:cNvSpPr>
            <a:spLocks noChangeArrowheads="1"/>
          </p:cNvSpPr>
          <p:nvPr/>
        </p:nvSpPr>
        <p:spPr bwMode="auto">
          <a:xfrm rot="5400000">
            <a:off x="241300" y="3573463"/>
            <a:ext cx="1219200" cy="1066800"/>
          </a:xfrm>
          <a:prstGeom prst="chevron">
            <a:avLst>
              <a:gd name="adj" fmla="val 28571"/>
            </a:avLst>
          </a:prstGeom>
          <a:gradFill rotWithShape="1">
            <a:gsLst>
              <a:gs pos="0">
                <a:srgbClr val="0066CC"/>
              </a:gs>
              <a:gs pos="50000">
                <a:srgbClr val="0066CC">
                  <a:gamma/>
                  <a:shade val="46275"/>
                  <a:invGamma/>
                </a:srgbClr>
              </a:gs>
              <a:gs pos="100000">
                <a:srgbClr val="0066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/>
          </a:p>
        </p:txBody>
      </p:sp>
      <p:sp>
        <p:nvSpPr>
          <p:cNvPr id="42116" name="Text Box 132"/>
          <p:cNvSpPr txBox="1">
            <a:spLocks noChangeArrowheads="1"/>
          </p:cNvSpPr>
          <p:nvPr/>
        </p:nvSpPr>
        <p:spPr bwMode="auto">
          <a:xfrm>
            <a:off x="317500" y="3802063"/>
            <a:ext cx="106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</a:rPr>
              <a:t>Середина 1970- начало 1980 г.г</a:t>
            </a:r>
          </a:p>
        </p:txBody>
      </p:sp>
      <p:sp>
        <p:nvSpPr>
          <p:cNvPr id="42118" name="AutoShape 134"/>
          <p:cNvSpPr>
            <a:spLocks noChangeArrowheads="1"/>
          </p:cNvSpPr>
          <p:nvPr/>
        </p:nvSpPr>
        <p:spPr bwMode="auto">
          <a:xfrm rot="5400000">
            <a:off x="241300" y="4564063"/>
            <a:ext cx="1219200" cy="1066800"/>
          </a:xfrm>
          <a:prstGeom prst="chevron">
            <a:avLst>
              <a:gd name="adj" fmla="val 28571"/>
            </a:avLst>
          </a:prstGeom>
          <a:gradFill rotWithShape="1">
            <a:gsLst>
              <a:gs pos="0">
                <a:srgbClr val="0066CC"/>
              </a:gs>
              <a:gs pos="50000">
                <a:srgbClr val="0066CC">
                  <a:gamma/>
                  <a:shade val="46275"/>
                  <a:invGamma/>
                </a:srgbClr>
              </a:gs>
              <a:gs pos="100000">
                <a:srgbClr val="0066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/>
          </a:p>
        </p:txBody>
      </p:sp>
      <p:sp>
        <p:nvSpPr>
          <p:cNvPr id="42119" name="Text Box 135"/>
          <p:cNvSpPr txBox="1">
            <a:spLocks noChangeArrowheads="1"/>
          </p:cNvSpPr>
          <p:nvPr/>
        </p:nvSpPr>
        <p:spPr bwMode="auto">
          <a:xfrm>
            <a:off x="317500" y="4868863"/>
            <a:ext cx="106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</a:rPr>
              <a:t>Середина 1980- начало 1990 г.г</a:t>
            </a:r>
          </a:p>
        </p:txBody>
      </p:sp>
      <p:sp>
        <p:nvSpPr>
          <p:cNvPr id="42120" name="AutoShape 136"/>
          <p:cNvSpPr>
            <a:spLocks noChangeArrowheads="1"/>
          </p:cNvSpPr>
          <p:nvPr/>
        </p:nvSpPr>
        <p:spPr bwMode="auto">
          <a:xfrm>
            <a:off x="1460500" y="4487863"/>
            <a:ext cx="7315200" cy="914400"/>
          </a:xfrm>
          <a:prstGeom prst="flowChartProcess">
            <a:avLst/>
          </a:prstGeom>
          <a:gradFill rotWithShape="1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Установление связи функциональной грамотности с повышающимся </a:t>
            </a:r>
          </a:p>
          <a:p>
            <a:pPr algn="ctr"/>
            <a:r>
              <a:rPr lang="ru-RU"/>
              <a:t>уровнем владения письменным словом, общего образования, </a:t>
            </a:r>
          </a:p>
          <a:p>
            <a:pPr algn="ctr"/>
            <a:r>
              <a:rPr lang="ru-RU"/>
              <a:t>изменениями в сфере труда)</a:t>
            </a:r>
          </a:p>
        </p:txBody>
      </p:sp>
      <p:sp>
        <p:nvSpPr>
          <p:cNvPr id="42121" name="AutoShape 137"/>
          <p:cNvSpPr>
            <a:spLocks noChangeArrowheads="1"/>
          </p:cNvSpPr>
          <p:nvPr/>
        </p:nvSpPr>
        <p:spPr bwMode="auto">
          <a:xfrm rot="5400000">
            <a:off x="228600" y="5562600"/>
            <a:ext cx="1219200" cy="1066800"/>
          </a:xfrm>
          <a:prstGeom prst="chevron">
            <a:avLst>
              <a:gd name="adj" fmla="val 28571"/>
            </a:avLst>
          </a:prstGeom>
          <a:gradFill rotWithShape="1">
            <a:gsLst>
              <a:gs pos="0">
                <a:srgbClr val="0066CC"/>
              </a:gs>
              <a:gs pos="50000">
                <a:srgbClr val="0066CC">
                  <a:gamma/>
                  <a:shade val="46275"/>
                  <a:invGamma/>
                </a:srgbClr>
              </a:gs>
              <a:gs pos="100000">
                <a:srgbClr val="0066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/>
          </a:p>
        </p:txBody>
      </p:sp>
      <p:sp>
        <p:nvSpPr>
          <p:cNvPr id="42122" name="Text Box 138"/>
          <p:cNvSpPr txBox="1">
            <a:spLocks noChangeArrowheads="1"/>
          </p:cNvSpPr>
          <p:nvPr/>
        </p:nvSpPr>
        <p:spPr bwMode="auto">
          <a:xfrm>
            <a:off x="304800" y="5867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</a:rPr>
              <a:t>Начало </a:t>
            </a:r>
            <a:r>
              <a:rPr lang="en-US" sz="1200" b="1">
                <a:solidFill>
                  <a:schemeClr val="bg1"/>
                </a:solidFill>
              </a:rPr>
              <a:t>XXI</a:t>
            </a:r>
            <a:r>
              <a:rPr lang="ru-RU" sz="1200" b="1">
                <a:solidFill>
                  <a:schemeClr val="bg1"/>
                </a:solidFill>
              </a:rPr>
              <a:t> века</a:t>
            </a:r>
          </a:p>
        </p:txBody>
      </p:sp>
      <p:sp>
        <p:nvSpPr>
          <p:cNvPr id="42123" name="AutoShape 139"/>
          <p:cNvSpPr>
            <a:spLocks noChangeArrowheads="1"/>
          </p:cNvSpPr>
          <p:nvPr/>
        </p:nvSpPr>
        <p:spPr bwMode="auto">
          <a:xfrm>
            <a:off x="1460500" y="5478463"/>
            <a:ext cx="7315200" cy="914400"/>
          </a:xfrm>
          <a:prstGeom prst="flowChartProcess">
            <a:avLst/>
          </a:prstGeom>
          <a:gradFill rotWithShape="1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Осознание функциональной грамотности как гаранта </a:t>
            </a:r>
          </a:p>
          <a:p>
            <a:pPr algn="ctr"/>
            <a:r>
              <a:rPr lang="ru-RU"/>
              <a:t>жизнедеятельности человека, средства его успешного </a:t>
            </a:r>
          </a:p>
          <a:p>
            <a:pPr algn="ctr"/>
            <a:r>
              <a:rPr lang="ru-RU"/>
              <a:t>жизнеустроения в меняющемся мире</a:t>
            </a:r>
          </a:p>
        </p:txBody>
      </p:sp>
      <p:sp>
        <p:nvSpPr>
          <p:cNvPr id="42124" name="AutoShape 140"/>
          <p:cNvSpPr>
            <a:spLocks noChangeArrowheads="1"/>
          </p:cNvSpPr>
          <p:nvPr/>
        </p:nvSpPr>
        <p:spPr bwMode="auto">
          <a:xfrm>
            <a:off x="1447800" y="1524000"/>
            <a:ext cx="7315200" cy="914400"/>
          </a:xfrm>
          <a:prstGeom prst="flowChartProcess">
            <a:avLst/>
          </a:prstGeom>
          <a:gradFill rotWithShape="1">
            <a:gsLst>
              <a:gs pos="0">
                <a:srgbClr val="CCECFF">
                  <a:gamma/>
                  <a:shade val="78039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78039"/>
                  <a:invGamma/>
                </a:srgbClr>
              </a:gs>
            </a:gsLst>
            <a:lin ang="5400000" scaled="1"/>
          </a:gra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Способность использовать навыки чтения и письма в </a:t>
            </a:r>
          </a:p>
          <a:p>
            <a:pPr algn="ctr"/>
            <a:r>
              <a:rPr lang="ru-RU"/>
              <a:t>условиях взаимодействия с социумом</a:t>
            </a:r>
          </a:p>
        </p:txBody>
      </p:sp>
      <p:sp>
        <p:nvSpPr>
          <p:cNvPr id="42125" name="AutoShape 141"/>
          <p:cNvSpPr>
            <a:spLocks noChangeArrowheads="1"/>
          </p:cNvSpPr>
          <p:nvPr/>
        </p:nvSpPr>
        <p:spPr bwMode="auto">
          <a:xfrm>
            <a:off x="1447800" y="2514600"/>
            <a:ext cx="7315200" cy="914400"/>
          </a:xfrm>
          <a:prstGeom prst="flowChartProcess">
            <a:avLst/>
          </a:prstGeom>
          <a:gradFill rotWithShape="1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Концепция и стратегия ФГ понимаются как обеспечение связи процессов </a:t>
            </a:r>
          </a:p>
          <a:p>
            <a:pPr algn="ctr"/>
            <a:r>
              <a:rPr lang="ru-RU" sz="1600"/>
              <a:t>овладения чтением и письмом, а  также повышением производительности </a:t>
            </a:r>
          </a:p>
          <a:p>
            <a:pPr algn="ctr"/>
            <a:r>
              <a:rPr lang="ru-RU" sz="1600"/>
              <a:t>труда и улучшением условий жизни работника и его семьи</a:t>
            </a:r>
          </a:p>
        </p:txBody>
      </p:sp>
      <p:sp>
        <p:nvSpPr>
          <p:cNvPr id="42127" name="AutoShape 143"/>
          <p:cNvSpPr>
            <a:spLocks noChangeArrowheads="1"/>
          </p:cNvSpPr>
          <p:nvPr/>
        </p:nvSpPr>
        <p:spPr bwMode="auto">
          <a:xfrm>
            <a:off x="1435100" y="1531938"/>
            <a:ext cx="7315200" cy="914400"/>
          </a:xfrm>
          <a:prstGeom prst="flowChartProcess">
            <a:avLst/>
          </a:prstGeom>
          <a:gradFill rotWithShape="1">
            <a:gsLst>
              <a:gs pos="0">
                <a:srgbClr val="CCECFF">
                  <a:gamma/>
                  <a:shade val="78039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78039"/>
                  <a:invGamma/>
                </a:srgbClr>
              </a:gs>
            </a:gsLst>
            <a:lin ang="5400000" scaled="1"/>
          </a:gra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Способность использовать навыки чтения и письма в </a:t>
            </a:r>
          </a:p>
          <a:p>
            <a:pPr algn="ctr"/>
            <a:r>
              <a:rPr lang="ru-RU"/>
              <a:t>условиях взаимодействия с социумом</a:t>
            </a:r>
          </a:p>
        </p:txBody>
      </p:sp>
      <p:sp>
        <p:nvSpPr>
          <p:cNvPr id="42128" name="AutoShape 144"/>
          <p:cNvSpPr>
            <a:spLocks noChangeArrowheads="1"/>
          </p:cNvSpPr>
          <p:nvPr/>
        </p:nvSpPr>
        <p:spPr bwMode="auto">
          <a:xfrm>
            <a:off x="1435100" y="2522538"/>
            <a:ext cx="7315200" cy="914400"/>
          </a:xfrm>
          <a:prstGeom prst="flowChartProcess">
            <a:avLst/>
          </a:prstGeom>
          <a:gradFill rotWithShape="1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Концепция и стратегия ФГ понимаются как обеспечение связи процессов </a:t>
            </a:r>
          </a:p>
          <a:p>
            <a:pPr algn="ctr"/>
            <a:r>
              <a:rPr lang="ru-RU" sz="1600"/>
              <a:t>овладения чтением и письмом, а  также повышением производительности </a:t>
            </a:r>
          </a:p>
          <a:p>
            <a:pPr algn="ctr"/>
            <a:r>
              <a:rPr lang="ru-RU" sz="1600"/>
              <a:t>труда и улучшением условий жизни работника и его семьи</a:t>
            </a:r>
          </a:p>
        </p:txBody>
      </p:sp>
      <p:sp>
        <p:nvSpPr>
          <p:cNvPr id="42129" name="AutoShape 145"/>
          <p:cNvSpPr>
            <a:spLocks noChangeArrowheads="1"/>
          </p:cNvSpPr>
          <p:nvPr/>
        </p:nvSpPr>
        <p:spPr bwMode="auto">
          <a:xfrm>
            <a:off x="1447800" y="4495800"/>
            <a:ext cx="7315200" cy="914400"/>
          </a:xfrm>
          <a:prstGeom prst="flowChartProcess">
            <a:avLst/>
          </a:prstGeom>
          <a:gradFill rotWithShape="1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Установление связи функциональной грамотности с повышающимся </a:t>
            </a:r>
          </a:p>
          <a:p>
            <a:pPr algn="ctr"/>
            <a:r>
              <a:rPr lang="ru-RU"/>
              <a:t>уровнем владения письменным словом, общего образования, </a:t>
            </a:r>
          </a:p>
          <a:p>
            <a:pPr algn="ctr"/>
            <a:r>
              <a:rPr lang="ru-RU"/>
              <a:t>изменениями в сфере труда)</a:t>
            </a:r>
          </a:p>
        </p:txBody>
      </p:sp>
      <p:sp>
        <p:nvSpPr>
          <p:cNvPr id="42131" name="AutoShape 147"/>
          <p:cNvSpPr>
            <a:spLocks noChangeArrowheads="1"/>
          </p:cNvSpPr>
          <p:nvPr/>
        </p:nvSpPr>
        <p:spPr bwMode="auto">
          <a:xfrm>
            <a:off x="1422400" y="1539875"/>
            <a:ext cx="7315200" cy="914400"/>
          </a:xfrm>
          <a:prstGeom prst="flowChartProcess">
            <a:avLst/>
          </a:prstGeom>
          <a:gradFill rotWithShape="1">
            <a:gsLst>
              <a:gs pos="0">
                <a:srgbClr val="CCECFF">
                  <a:gamma/>
                  <a:shade val="78039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78039"/>
                  <a:invGamma/>
                </a:srgbClr>
              </a:gs>
            </a:gsLst>
            <a:lin ang="5400000" scaled="1"/>
          </a:gra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Способность использовать навыки чтения и письма в </a:t>
            </a:r>
          </a:p>
          <a:p>
            <a:pPr algn="ctr"/>
            <a:r>
              <a:rPr lang="ru-RU"/>
              <a:t>условиях взаимодействия с социумом</a:t>
            </a:r>
          </a:p>
        </p:txBody>
      </p:sp>
      <p:sp>
        <p:nvSpPr>
          <p:cNvPr id="42132" name="AutoShape 148"/>
          <p:cNvSpPr>
            <a:spLocks noChangeArrowheads="1"/>
          </p:cNvSpPr>
          <p:nvPr/>
        </p:nvSpPr>
        <p:spPr bwMode="auto">
          <a:xfrm>
            <a:off x="1422400" y="2530475"/>
            <a:ext cx="7315200" cy="914400"/>
          </a:xfrm>
          <a:prstGeom prst="flowChartProcess">
            <a:avLst/>
          </a:prstGeom>
          <a:gradFill rotWithShape="1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Концепция и стратегия ФГ понимаются как обеспечение связи процессов </a:t>
            </a:r>
          </a:p>
          <a:p>
            <a:pPr algn="ctr"/>
            <a:r>
              <a:rPr lang="ru-RU" sz="1600"/>
              <a:t>овладения чтением и письмом, а  также повышением производительности </a:t>
            </a:r>
          </a:p>
          <a:p>
            <a:pPr algn="ctr"/>
            <a:r>
              <a:rPr lang="ru-RU" sz="1600"/>
              <a:t>труда и улучшением условий жизни работника и его семьи</a:t>
            </a:r>
          </a:p>
        </p:txBody>
      </p:sp>
      <p:sp>
        <p:nvSpPr>
          <p:cNvPr id="42133" name="AutoShape 149"/>
          <p:cNvSpPr>
            <a:spLocks noChangeArrowheads="1"/>
          </p:cNvSpPr>
          <p:nvPr/>
        </p:nvSpPr>
        <p:spPr bwMode="auto">
          <a:xfrm>
            <a:off x="1447800" y="5486400"/>
            <a:ext cx="7315200" cy="914400"/>
          </a:xfrm>
          <a:prstGeom prst="flowChartProcess">
            <a:avLst/>
          </a:prstGeom>
          <a:gradFill rotWithShape="1">
            <a:gsLst>
              <a:gs pos="0">
                <a:srgbClr val="CCECFF">
                  <a:gamma/>
                  <a:shade val="78824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78824"/>
                  <a:invGamma/>
                </a:srgbClr>
              </a:gs>
            </a:gsLst>
            <a:lin ang="5400000" scaled="1"/>
          </a:gra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Осознание функциональной грамотности как гаранта </a:t>
            </a:r>
          </a:p>
          <a:p>
            <a:pPr algn="ctr"/>
            <a:r>
              <a:rPr lang="ru-RU"/>
              <a:t>жизнедеятельности человека, средства его успешного </a:t>
            </a:r>
          </a:p>
          <a:p>
            <a:pPr algn="ctr"/>
            <a:r>
              <a:rPr lang="ru-RU"/>
              <a:t>жизнеустроения в меняющемся мире</a:t>
            </a:r>
          </a:p>
        </p:txBody>
      </p:sp>
      <p:sp>
        <p:nvSpPr>
          <p:cNvPr id="42134" name="AutoShape 150"/>
          <p:cNvSpPr>
            <a:spLocks noChangeArrowheads="1"/>
          </p:cNvSpPr>
          <p:nvPr/>
        </p:nvSpPr>
        <p:spPr bwMode="auto">
          <a:xfrm>
            <a:off x="1435100" y="4503738"/>
            <a:ext cx="7315200" cy="914400"/>
          </a:xfrm>
          <a:prstGeom prst="flowChartProcess">
            <a:avLst/>
          </a:prstGeom>
          <a:gradFill rotWithShape="1">
            <a:gsLst>
              <a:gs pos="0">
                <a:srgbClr val="CCECFF">
                  <a:gamma/>
                  <a:shade val="78824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78824"/>
                  <a:invGamma/>
                </a:srgbClr>
              </a:gs>
            </a:gsLst>
            <a:lin ang="5400000" scaled="1"/>
          </a:gra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Установление связи функциональной грамотности с повышающимся </a:t>
            </a:r>
          </a:p>
          <a:p>
            <a:pPr algn="ctr"/>
            <a:r>
              <a:rPr lang="ru-RU"/>
              <a:t>уровнем владения письменным словом, общего образования, </a:t>
            </a:r>
          </a:p>
          <a:p>
            <a:pPr algn="ctr"/>
            <a:r>
              <a:rPr lang="ru-RU"/>
              <a:t>изменениями в сфере труда)</a:t>
            </a:r>
          </a:p>
        </p:txBody>
      </p:sp>
      <p:sp>
        <p:nvSpPr>
          <p:cNvPr id="42135" name="AutoShape 151"/>
          <p:cNvSpPr>
            <a:spLocks noChangeArrowheads="1"/>
          </p:cNvSpPr>
          <p:nvPr/>
        </p:nvSpPr>
        <p:spPr bwMode="auto">
          <a:xfrm>
            <a:off x="1447800" y="3505200"/>
            <a:ext cx="7315200" cy="914400"/>
          </a:xfrm>
          <a:prstGeom prst="flowChartProcess">
            <a:avLst/>
          </a:prstGeom>
          <a:gradFill rotWithShape="1">
            <a:gsLst>
              <a:gs pos="0">
                <a:srgbClr val="CCECFF">
                  <a:gamma/>
                  <a:shade val="78824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78824"/>
                  <a:invGamma/>
                </a:srgbClr>
              </a:gs>
            </a:gsLst>
            <a:lin ang="5400000" scaled="1"/>
          </a:gra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Расширение состава и содержания функционального знания </a:t>
            </a:r>
          </a:p>
          <a:p>
            <a:pPr algn="ctr"/>
            <a:r>
              <a:rPr lang="ru-RU"/>
              <a:t>с учетом всех сторон общественной жизни (экономической, </a:t>
            </a:r>
          </a:p>
          <a:p>
            <a:pPr algn="ctr"/>
            <a:r>
              <a:rPr lang="ru-RU"/>
              <a:t>политической, гражданской, общественной, культурной)</a:t>
            </a:r>
          </a:p>
        </p:txBody>
      </p:sp>
      <p:sp>
        <p:nvSpPr>
          <p:cNvPr id="42136" name="AutoShape 152"/>
          <p:cNvSpPr>
            <a:spLocks noChangeArrowheads="1"/>
          </p:cNvSpPr>
          <p:nvPr/>
        </p:nvSpPr>
        <p:spPr bwMode="auto">
          <a:xfrm>
            <a:off x="1409700" y="1547813"/>
            <a:ext cx="7315200" cy="914400"/>
          </a:xfrm>
          <a:prstGeom prst="flowChartProcess">
            <a:avLst/>
          </a:prstGeom>
          <a:gradFill rotWithShape="1">
            <a:gsLst>
              <a:gs pos="0">
                <a:srgbClr val="CCECFF">
                  <a:gamma/>
                  <a:shade val="78824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78824"/>
                  <a:invGamma/>
                </a:srgbClr>
              </a:gs>
            </a:gsLst>
            <a:lin ang="5400000" scaled="1"/>
          </a:gra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Способность использовать навыки чтения и письма в </a:t>
            </a:r>
          </a:p>
          <a:p>
            <a:pPr algn="ctr"/>
            <a:r>
              <a:rPr lang="ru-RU"/>
              <a:t>условиях взаимодействия с социумом</a:t>
            </a:r>
          </a:p>
        </p:txBody>
      </p:sp>
      <p:sp>
        <p:nvSpPr>
          <p:cNvPr id="42137" name="AutoShape 153"/>
          <p:cNvSpPr>
            <a:spLocks noChangeArrowheads="1"/>
          </p:cNvSpPr>
          <p:nvPr/>
        </p:nvSpPr>
        <p:spPr bwMode="auto">
          <a:xfrm>
            <a:off x="1409700" y="2538413"/>
            <a:ext cx="7315200" cy="914400"/>
          </a:xfrm>
          <a:prstGeom prst="flowChartProcess">
            <a:avLst/>
          </a:prstGeom>
          <a:gradFill rotWithShape="1">
            <a:gsLst>
              <a:gs pos="0">
                <a:srgbClr val="CCECFF">
                  <a:gamma/>
                  <a:shade val="78824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78824"/>
                  <a:invGamma/>
                </a:srgbClr>
              </a:gs>
            </a:gsLst>
            <a:lin ang="5400000" scaled="1"/>
          </a:gra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Концепция и стратегия ФГ понимаются как обеспечение связи процессов </a:t>
            </a:r>
          </a:p>
          <a:p>
            <a:pPr algn="ctr"/>
            <a:r>
              <a:rPr lang="ru-RU" sz="1600"/>
              <a:t>овладения чтением и письмом, а  также повышением производительности </a:t>
            </a:r>
          </a:p>
          <a:p>
            <a:pPr algn="ctr"/>
            <a:r>
              <a:rPr lang="ru-RU" sz="1600"/>
              <a:t>труда и улучшением условий жизни работника и его семьи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228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Мониторинг  уровня </a:t>
            </a:r>
            <a:r>
              <a:rPr lang="ru-RU" sz="2400" dirty="0" err="1" smtClean="0"/>
              <a:t>сформированности</a:t>
            </a:r>
            <a:r>
              <a:rPr lang="ru-RU" sz="2400" dirty="0" smtClean="0"/>
              <a:t> ФГ обучающихся 5-9 классов </a:t>
            </a:r>
            <a:r>
              <a:rPr lang="ru-RU" sz="2400" dirty="0" smtClean="0"/>
              <a:t> (читательская грамотность)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57200" y="1397000"/>
          <a:ext cx="8153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3400" y="56388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Доля учащихся, достигших базового уровня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56388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Доля учащихся, достигших базового уровня</a:t>
            </a:r>
            <a:endParaRPr lang="ru-RU" sz="24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85800" y="1397000"/>
          <a:ext cx="7848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1000" y="3810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Мониторинг  уровня </a:t>
            </a:r>
            <a:r>
              <a:rPr lang="ru-RU" sz="2400" dirty="0" err="1" smtClean="0"/>
              <a:t>сформированности</a:t>
            </a:r>
            <a:r>
              <a:rPr lang="ru-RU" sz="2400" dirty="0" smtClean="0"/>
              <a:t> ФГ обучающихся 5-9 </a:t>
            </a:r>
            <a:r>
              <a:rPr lang="ru-RU" sz="2400" dirty="0" smtClean="0"/>
              <a:t>классов (математическая грамотность) 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56388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Доля учащихся, достигших базового уровня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3048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Мониторинг  уровня </a:t>
            </a:r>
            <a:r>
              <a:rPr lang="ru-RU" sz="2400" dirty="0" err="1" smtClean="0"/>
              <a:t>сформированности</a:t>
            </a:r>
            <a:r>
              <a:rPr lang="ru-RU" sz="2400" dirty="0" smtClean="0"/>
              <a:t> ФГ обучающихся 5-9 </a:t>
            </a:r>
            <a:r>
              <a:rPr lang="ru-RU" sz="2400" dirty="0" smtClean="0"/>
              <a:t>классов (</a:t>
            </a:r>
            <a:r>
              <a:rPr lang="ru-RU" sz="2400" dirty="0" err="1" smtClean="0"/>
              <a:t>естественно-научная</a:t>
            </a:r>
            <a:r>
              <a:rPr lang="ru-RU" sz="2400" dirty="0" smtClean="0"/>
              <a:t> грамотность) </a:t>
            </a:r>
            <a:endParaRPr lang="ru-RU" sz="2400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143000" y="1676400"/>
          <a:ext cx="73152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685800" y="2125663"/>
            <a:ext cx="7772400" cy="1439862"/>
          </a:xfrm>
        </p:spPr>
        <p:txBody>
          <a:bodyPr/>
          <a:lstStyle/>
          <a:p>
            <a:pPr eaLnBrk="1" hangingPunct="1"/>
            <a:endParaRPr lang="ru-RU" sz="2000" b="1" smtClean="0">
              <a:solidFill>
                <a:schemeClr val="tx1"/>
              </a:solidFill>
            </a:endParaRPr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6507" t="25627" r="4830" b="9749"/>
          <a:stretch>
            <a:fillRect/>
          </a:stretch>
        </p:blipFill>
        <p:spPr>
          <a:xfrm>
            <a:off x="609600" y="1752600"/>
            <a:ext cx="8305800" cy="4419600"/>
          </a:xfrm>
        </p:spPr>
      </p:pic>
      <p:pic>
        <p:nvPicPr>
          <p:cNvPr id="4" name="object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" y="12699"/>
            <a:ext cx="1038225" cy="108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4572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</a:rPr>
              <a:t>Модель формирования и развития функциональной грамотности </a:t>
            </a:r>
            <a:endParaRPr lang="ru-RU" sz="2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object 2"/>
          <p:cNvGrpSpPr>
            <a:grpSpLocks/>
          </p:cNvGrpSpPr>
          <p:nvPr/>
        </p:nvGrpSpPr>
        <p:grpSpPr bwMode="auto">
          <a:xfrm>
            <a:off x="182563" y="4487863"/>
            <a:ext cx="2513012" cy="2192337"/>
            <a:chOff x="182032" y="4488179"/>
            <a:chExt cx="2513965" cy="2192655"/>
          </a:xfrm>
        </p:grpSpPr>
        <p:pic>
          <p:nvPicPr>
            <p:cNvPr id="36884" name="object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032" y="4537636"/>
              <a:ext cx="2513896" cy="214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5" name="object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4488179"/>
              <a:ext cx="2142744" cy="169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object 5"/>
          <p:cNvSpPr txBox="1"/>
          <p:nvPr/>
        </p:nvSpPr>
        <p:spPr>
          <a:xfrm>
            <a:off x="660400" y="6289675"/>
            <a:ext cx="1665288" cy="230188"/>
          </a:xfrm>
          <a:prstGeom prst="rect">
            <a:avLst/>
          </a:prstGeom>
          <a:solidFill>
            <a:srgbClr val="FFFFFF"/>
          </a:solidFill>
        </p:spPr>
        <p:txBody>
          <a:bodyPr lIns="0" tIns="38735" rIns="0" bIns="0">
            <a:spAutoFit/>
          </a:bodyPr>
          <a:lstStyle/>
          <a:p>
            <a:pPr marL="95250">
              <a:spcBef>
                <a:spcPts val="300"/>
              </a:spcBef>
            </a:pPr>
            <a:r>
              <a:rPr lang="ru-RU" sz="900" b="1">
                <a:latin typeface="Calibri" pitchFamily="34" charset="0"/>
              </a:rPr>
              <a:t>ФИНАНСОВАЯ ГРАМОТНОСТЬ</a:t>
            </a:r>
            <a:endParaRPr lang="ru-RU" sz="900">
              <a:latin typeface="Calibri" pitchFamily="34" charset="0"/>
            </a:endParaRPr>
          </a:p>
        </p:txBody>
      </p:sp>
      <p:grpSp>
        <p:nvGrpSpPr>
          <p:cNvPr id="36867" name="object 6"/>
          <p:cNvGrpSpPr>
            <a:grpSpLocks/>
          </p:cNvGrpSpPr>
          <p:nvPr/>
        </p:nvGrpSpPr>
        <p:grpSpPr bwMode="auto">
          <a:xfrm>
            <a:off x="6518275" y="4492625"/>
            <a:ext cx="2513013" cy="2187575"/>
            <a:chOff x="6518770" y="4492752"/>
            <a:chExt cx="2512695" cy="2188210"/>
          </a:xfrm>
        </p:grpSpPr>
        <p:pic>
          <p:nvPicPr>
            <p:cNvPr id="36882" name="object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8770" y="4537636"/>
              <a:ext cx="2512489" cy="214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3" name="object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92824" y="4492752"/>
              <a:ext cx="2385060" cy="1679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object 9"/>
          <p:cNvSpPr txBox="1"/>
          <p:nvPr/>
        </p:nvSpPr>
        <p:spPr>
          <a:xfrm>
            <a:off x="6788150" y="6269038"/>
            <a:ext cx="1973263" cy="231775"/>
          </a:xfrm>
          <a:prstGeom prst="rect">
            <a:avLst/>
          </a:prstGeom>
          <a:solidFill>
            <a:srgbClr val="FFFFFF"/>
          </a:solidFill>
        </p:spPr>
        <p:txBody>
          <a:bodyPr lIns="0" tIns="40005" rIns="0" bIns="0">
            <a:spAutoFit/>
          </a:bodyPr>
          <a:lstStyle/>
          <a:p>
            <a:pPr marL="241300">
              <a:spcBef>
                <a:spcPts val="313"/>
              </a:spcBef>
            </a:pPr>
            <a:r>
              <a:rPr lang="ru-RU" sz="900" b="1">
                <a:latin typeface="Calibri" pitchFamily="34" charset="0"/>
              </a:rPr>
              <a:t>ГЛОБАЛЬНЫЕ КОМПЕТЕНЦИИ</a:t>
            </a:r>
            <a:endParaRPr lang="ru-RU" sz="900">
              <a:latin typeface="Calibri" pitchFamily="34" charset="0"/>
            </a:endParaRPr>
          </a:p>
        </p:txBody>
      </p:sp>
      <p:grpSp>
        <p:nvGrpSpPr>
          <p:cNvPr id="36869" name="object 10"/>
          <p:cNvGrpSpPr>
            <a:grpSpLocks/>
          </p:cNvGrpSpPr>
          <p:nvPr/>
        </p:nvGrpSpPr>
        <p:grpSpPr bwMode="auto">
          <a:xfrm>
            <a:off x="3313113" y="4437063"/>
            <a:ext cx="2513012" cy="2236787"/>
            <a:chOff x="3312328" y="4437634"/>
            <a:chExt cx="2513965" cy="2236470"/>
          </a:xfrm>
        </p:grpSpPr>
        <p:pic>
          <p:nvPicPr>
            <p:cNvPr id="36878" name="object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12328" y="4442585"/>
              <a:ext cx="2513896" cy="2230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9" name="object 12"/>
            <p:cNvSpPr>
              <a:spLocks/>
            </p:cNvSpPr>
            <p:nvPr/>
          </p:nvSpPr>
          <p:spPr bwMode="auto">
            <a:xfrm>
              <a:off x="3558540" y="4443984"/>
              <a:ext cx="2009139" cy="2054860"/>
            </a:xfrm>
            <a:custGeom>
              <a:avLst/>
              <a:gdLst/>
              <a:ahLst/>
              <a:cxnLst>
                <a:cxn ang="0">
                  <a:pos x="910332" y="4439"/>
                </a:cxn>
                <a:cxn ang="0">
                  <a:pos x="774054" y="27127"/>
                </a:cxn>
                <a:cxn ang="0">
                  <a:pos x="644572" y="67868"/>
                </a:cxn>
                <a:cxn ang="0">
                  <a:pos x="523188" y="125330"/>
                </a:cxn>
                <a:cxn ang="0">
                  <a:pos x="411205" y="198180"/>
                </a:cxn>
                <a:cxn ang="0">
                  <a:pos x="309927" y="285089"/>
                </a:cxn>
                <a:cxn ang="0">
                  <a:pos x="220655" y="384723"/>
                </a:cxn>
                <a:cxn ang="0">
                  <a:pos x="144693" y="495751"/>
                </a:cxn>
                <a:cxn ang="0">
                  <a:pos x="83344" y="616842"/>
                </a:cxn>
                <a:cxn ang="0">
                  <a:pos x="37910" y="746665"/>
                </a:cxn>
                <a:cxn ang="0">
                  <a:pos x="9694" y="883886"/>
                </a:cxn>
                <a:cxn ang="0">
                  <a:pos x="0" y="1027176"/>
                </a:cxn>
                <a:cxn ang="0">
                  <a:pos x="9694" y="1170462"/>
                </a:cxn>
                <a:cxn ang="0">
                  <a:pos x="37910" y="1307682"/>
                </a:cxn>
                <a:cxn ang="0">
                  <a:pos x="83344" y="1437503"/>
                </a:cxn>
                <a:cxn ang="0">
                  <a:pos x="144693" y="1558594"/>
                </a:cxn>
                <a:cxn ang="0">
                  <a:pos x="220655" y="1669623"/>
                </a:cxn>
                <a:cxn ang="0">
                  <a:pos x="309927" y="1769258"/>
                </a:cxn>
                <a:cxn ang="0">
                  <a:pos x="411205" y="1856167"/>
                </a:cxn>
                <a:cxn ang="0">
                  <a:pos x="523188" y="1929019"/>
                </a:cxn>
                <a:cxn ang="0">
                  <a:pos x="644572" y="1986481"/>
                </a:cxn>
                <a:cxn ang="0">
                  <a:pos x="774054" y="2027223"/>
                </a:cxn>
                <a:cxn ang="0">
                  <a:pos x="910332" y="2049912"/>
                </a:cxn>
                <a:cxn ang="0">
                  <a:pos x="1051588" y="2053233"/>
                </a:cxn>
                <a:cxn ang="0">
                  <a:pos x="1189842" y="2036858"/>
                </a:cxn>
                <a:cxn ang="0">
                  <a:pos x="1321734" y="2001986"/>
                </a:cxn>
                <a:cxn ang="0">
                  <a:pos x="1445962" y="1949949"/>
                </a:cxn>
                <a:cxn ang="0">
                  <a:pos x="1561223" y="1882079"/>
                </a:cxn>
                <a:cxn ang="0">
                  <a:pos x="1666215" y="1799707"/>
                </a:cxn>
                <a:cxn ang="0">
                  <a:pos x="1759633" y="1704166"/>
                </a:cxn>
                <a:cxn ang="0">
                  <a:pos x="1840176" y="1596787"/>
                </a:cxn>
                <a:cxn ang="0">
                  <a:pos x="1906541" y="1478903"/>
                </a:cxn>
                <a:cxn ang="0">
                  <a:pos x="1957425" y="1351844"/>
                </a:cxn>
                <a:cxn ang="0">
                  <a:pos x="1991525" y="1216942"/>
                </a:cxn>
                <a:cxn ang="0">
                  <a:pos x="2007538" y="1075530"/>
                </a:cxn>
                <a:cxn ang="0">
                  <a:pos x="2004291" y="931041"/>
                </a:cxn>
                <a:cxn ang="0">
                  <a:pos x="1982104" y="791649"/>
                </a:cxn>
                <a:cxn ang="0">
                  <a:pos x="1942264" y="659212"/>
                </a:cxn>
                <a:cxn ang="0">
                  <a:pos x="1886075" y="535063"/>
                </a:cxn>
                <a:cxn ang="0">
                  <a:pos x="1814840" y="420532"/>
                </a:cxn>
                <a:cxn ang="0">
                  <a:pos x="1729860" y="316952"/>
                </a:cxn>
                <a:cxn ang="0">
                  <a:pos x="1632439" y="225654"/>
                </a:cxn>
                <a:cxn ang="0">
                  <a:pos x="1523880" y="147969"/>
                </a:cxn>
                <a:cxn ang="0">
                  <a:pos x="1405485" y="85230"/>
                </a:cxn>
                <a:cxn ang="0">
                  <a:pos x="1278557" y="38767"/>
                </a:cxn>
                <a:cxn ang="0">
                  <a:pos x="1144400" y="9913"/>
                </a:cxn>
                <a:cxn ang="0">
                  <a:pos x="1004315" y="0"/>
                </a:cxn>
              </a:cxnLst>
              <a:rect l="0" t="0" r="r" b="b"/>
              <a:pathLst>
                <a:path w="2009139" h="2054860">
                  <a:moveTo>
                    <a:pt x="1004315" y="0"/>
                  </a:moveTo>
                  <a:lnTo>
                    <a:pt x="957043" y="1117"/>
                  </a:lnTo>
                  <a:lnTo>
                    <a:pt x="910332" y="4439"/>
                  </a:lnTo>
                  <a:lnTo>
                    <a:pt x="864231" y="9913"/>
                  </a:lnTo>
                  <a:lnTo>
                    <a:pt x="818789" y="17493"/>
                  </a:lnTo>
                  <a:lnTo>
                    <a:pt x="774054" y="27127"/>
                  </a:lnTo>
                  <a:lnTo>
                    <a:pt x="730074" y="38767"/>
                  </a:lnTo>
                  <a:lnTo>
                    <a:pt x="686897" y="52364"/>
                  </a:lnTo>
                  <a:lnTo>
                    <a:pt x="644572" y="67868"/>
                  </a:lnTo>
                  <a:lnTo>
                    <a:pt x="603146" y="85230"/>
                  </a:lnTo>
                  <a:lnTo>
                    <a:pt x="562669" y="104400"/>
                  </a:lnTo>
                  <a:lnTo>
                    <a:pt x="523188" y="125330"/>
                  </a:lnTo>
                  <a:lnTo>
                    <a:pt x="484751" y="147969"/>
                  </a:lnTo>
                  <a:lnTo>
                    <a:pt x="447408" y="172269"/>
                  </a:lnTo>
                  <a:lnTo>
                    <a:pt x="411205" y="198180"/>
                  </a:lnTo>
                  <a:lnTo>
                    <a:pt x="376192" y="225654"/>
                  </a:lnTo>
                  <a:lnTo>
                    <a:pt x="342416" y="254640"/>
                  </a:lnTo>
                  <a:lnTo>
                    <a:pt x="309927" y="285089"/>
                  </a:lnTo>
                  <a:lnTo>
                    <a:pt x="278771" y="316952"/>
                  </a:lnTo>
                  <a:lnTo>
                    <a:pt x="248998" y="350180"/>
                  </a:lnTo>
                  <a:lnTo>
                    <a:pt x="220655" y="384723"/>
                  </a:lnTo>
                  <a:lnTo>
                    <a:pt x="193791" y="420532"/>
                  </a:lnTo>
                  <a:lnTo>
                    <a:pt x="168455" y="457558"/>
                  </a:lnTo>
                  <a:lnTo>
                    <a:pt x="144693" y="495751"/>
                  </a:lnTo>
                  <a:lnTo>
                    <a:pt x="122556" y="535063"/>
                  </a:lnTo>
                  <a:lnTo>
                    <a:pt x="102090" y="575443"/>
                  </a:lnTo>
                  <a:lnTo>
                    <a:pt x="83344" y="616842"/>
                  </a:lnTo>
                  <a:lnTo>
                    <a:pt x="66367" y="659212"/>
                  </a:lnTo>
                  <a:lnTo>
                    <a:pt x="51206" y="702503"/>
                  </a:lnTo>
                  <a:lnTo>
                    <a:pt x="37910" y="746665"/>
                  </a:lnTo>
                  <a:lnTo>
                    <a:pt x="26527" y="791649"/>
                  </a:lnTo>
                  <a:lnTo>
                    <a:pt x="17106" y="837406"/>
                  </a:lnTo>
                  <a:lnTo>
                    <a:pt x="9694" y="883886"/>
                  </a:lnTo>
                  <a:lnTo>
                    <a:pt x="4340" y="931041"/>
                  </a:lnTo>
                  <a:lnTo>
                    <a:pt x="1093" y="978820"/>
                  </a:lnTo>
                  <a:lnTo>
                    <a:pt x="0" y="1027176"/>
                  </a:lnTo>
                  <a:lnTo>
                    <a:pt x="1093" y="1075530"/>
                  </a:lnTo>
                  <a:lnTo>
                    <a:pt x="4340" y="1123308"/>
                  </a:lnTo>
                  <a:lnTo>
                    <a:pt x="9694" y="1170462"/>
                  </a:lnTo>
                  <a:lnTo>
                    <a:pt x="17106" y="1216942"/>
                  </a:lnTo>
                  <a:lnTo>
                    <a:pt x="26527" y="1262698"/>
                  </a:lnTo>
                  <a:lnTo>
                    <a:pt x="37910" y="1307682"/>
                  </a:lnTo>
                  <a:lnTo>
                    <a:pt x="51206" y="1351844"/>
                  </a:lnTo>
                  <a:lnTo>
                    <a:pt x="66367" y="1395134"/>
                  </a:lnTo>
                  <a:lnTo>
                    <a:pt x="83344" y="1437503"/>
                  </a:lnTo>
                  <a:lnTo>
                    <a:pt x="102090" y="1478903"/>
                  </a:lnTo>
                  <a:lnTo>
                    <a:pt x="122556" y="1519283"/>
                  </a:lnTo>
                  <a:lnTo>
                    <a:pt x="144693" y="1558594"/>
                  </a:lnTo>
                  <a:lnTo>
                    <a:pt x="168455" y="1596787"/>
                  </a:lnTo>
                  <a:lnTo>
                    <a:pt x="193791" y="1633813"/>
                  </a:lnTo>
                  <a:lnTo>
                    <a:pt x="220655" y="1669623"/>
                  </a:lnTo>
                  <a:lnTo>
                    <a:pt x="248998" y="1704166"/>
                  </a:lnTo>
                  <a:lnTo>
                    <a:pt x="278771" y="1737394"/>
                  </a:lnTo>
                  <a:lnTo>
                    <a:pt x="309927" y="1769258"/>
                  </a:lnTo>
                  <a:lnTo>
                    <a:pt x="342416" y="1799707"/>
                  </a:lnTo>
                  <a:lnTo>
                    <a:pt x="376192" y="1828693"/>
                  </a:lnTo>
                  <a:lnTo>
                    <a:pt x="411205" y="1856167"/>
                  </a:lnTo>
                  <a:lnTo>
                    <a:pt x="447408" y="1882079"/>
                  </a:lnTo>
                  <a:lnTo>
                    <a:pt x="484751" y="1906379"/>
                  </a:lnTo>
                  <a:lnTo>
                    <a:pt x="523188" y="1929019"/>
                  </a:lnTo>
                  <a:lnTo>
                    <a:pt x="562669" y="1949949"/>
                  </a:lnTo>
                  <a:lnTo>
                    <a:pt x="603146" y="1969119"/>
                  </a:lnTo>
                  <a:lnTo>
                    <a:pt x="644572" y="1986481"/>
                  </a:lnTo>
                  <a:lnTo>
                    <a:pt x="686897" y="2001986"/>
                  </a:lnTo>
                  <a:lnTo>
                    <a:pt x="730074" y="2015583"/>
                  </a:lnTo>
                  <a:lnTo>
                    <a:pt x="774054" y="2027223"/>
                  </a:lnTo>
                  <a:lnTo>
                    <a:pt x="818789" y="2036858"/>
                  </a:lnTo>
                  <a:lnTo>
                    <a:pt x="864231" y="2044437"/>
                  </a:lnTo>
                  <a:lnTo>
                    <a:pt x="910332" y="2049912"/>
                  </a:lnTo>
                  <a:lnTo>
                    <a:pt x="957043" y="2053233"/>
                  </a:lnTo>
                  <a:lnTo>
                    <a:pt x="1004315" y="2054352"/>
                  </a:lnTo>
                  <a:lnTo>
                    <a:pt x="1051588" y="2053233"/>
                  </a:lnTo>
                  <a:lnTo>
                    <a:pt x="1098299" y="2049912"/>
                  </a:lnTo>
                  <a:lnTo>
                    <a:pt x="1144400" y="2044437"/>
                  </a:lnTo>
                  <a:lnTo>
                    <a:pt x="1189842" y="2036858"/>
                  </a:lnTo>
                  <a:lnTo>
                    <a:pt x="1234577" y="2027223"/>
                  </a:lnTo>
                  <a:lnTo>
                    <a:pt x="1278557" y="2015583"/>
                  </a:lnTo>
                  <a:lnTo>
                    <a:pt x="1321734" y="2001986"/>
                  </a:lnTo>
                  <a:lnTo>
                    <a:pt x="1364059" y="1986481"/>
                  </a:lnTo>
                  <a:lnTo>
                    <a:pt x="1405485" y="1969119"/>
                  </a:lnTo>
                  <a:lnTo>
                    <a:pt x="1445962" y="1949949"/>
                  </a:lnTo>
                  <a:lnTo>
                    <a:pt x="1485443" y="1929019"/>
                  </a:lnTo>
                  <a:lnTo>
                    <a:pt x="1523880" y="1906379"/>
                  </a:lnTo>
                  <a:lnTo>
                    <a:pt x="1561223" y="1882079"/>
                  </a:lnTo>
                  <a:lnTo>
                    <a:pt x="1597426" y="1856167"/>
                  </a:lnTo>
                  <a:lnTo>
                    <a:pt x="1632439" y="1828693"/>
                  </a:lnTo>
                  <a:lnTo>
                    <a:pt x="1666215" y="1799707"/>
                  </a:lnTo>
                  <a:lnTo>
                    <a:pt x="1698704" y="1769258"/>
                  </a:lnTo>
                  <a:lnTo>
                    <a:pt x="1729860" y="1737394"/>
                  </a:lnTo>
                  <a:lnTo>
                    <a:pt x="1759633" y="1704166"/>
                  </a:lnTo>
                  <a:lnTo>
                    <a:pt x="1787976" y="1669623"/>
                  </a:lnTo>
                  <a:lnTo>
                    <a:pt x="1814840" y="1633813"/>
                  </a:lnTo>
                  <a:lnTo>
                    <a:pt x="1840176" y="1596787"/>
                  </a:lnTo>
                  <a:lnTo>
                    <a:pt x="1863938" y="1558594"/>
                  </a:lnTo>
                  <a:lnTo>
                    <a:pt x="1886075" y="1519283"/>
                  </a:lnTo>
                  <a:lnTo>
                    <a:pt x="1906541" y="1478903"/>
                  </a:lnTo>
                  <a:lnTo>
                    <a:pt x="1925287" y="1437503"/>
                  </a:lnTo>
                  <a:lnTo>
                    <a:pt x="1942264" y="1395134"/>
                  </a:lnTo>
                  <a:lnTo>
                    <a:pt x="1957425" y="1351844"/>
                  </a:lnTo>
                  <a:lnTo>
                    <a:pt x="1970721" y="1307682"/>
                  </a:lnTo>
                  <a:lnTo>
                    <a:pt x="1982104" y="1262698"/>
                  </a:lnTo>
                  <a:lnTo>
                    <a:pt x="1991525" y="1216942"/>
                  </a:lnTo>
                  <a:lnTo>
                    <a:pt x="1998937" y="1170462"/>
                  </a:lnTo>
                  <a:lnTo>
                    <a:pt x="2004291" y="1123308"/>
                  </a:lnTo>
                  <a:lnTo>
                    <a:pt x="2007538" y="1075530"/>
                  </a:lnTo>
                  <a:lnTo>
                    <a:pt x="2008632" y="1027176"/>
                  </a:lnTo>
                  <a:lnTo>
                    <a:pt x="2007538" y="978820"/>
                  </a:lnTo>
                  <a:lnTo>
                    <a:pt x="2004291" y="931041"/>
                  </a:lnTo>
                  <a:lnTo>
                    <a:pt x="1998937" y="883886"/>
                  </a:lnTo>
                  <a:lnTo>
                    <a:pt x="1991525" y="837406"/>
                  </a:lnTo>
                  <a:lnTo>
                    <a:pt x="1982104" y="791649"/>
                  </a:lnTo>
                  <a:lnTo>
                    <a:pt x="1970721" y="746665"/>
                  </a:lnTo>
                  <a:lnTo>
                    <a:pt x="1957425" y="702503"/>
                  </a:lnTo>
                  <a:lnTo>
                    <a:pt x="1942264" y="659212"/>
                  </a:lnTo>
                  <a:lnTo>
                    <a:pt x="1925287" y="616842"/>
                  </a:lnTo>
                  <a:lnTo>
                    <a:pt x="1906541" y="575443"/>
                  </a:lnTo>
                  <a:lnTo>
                    <a:pt x="1886075" y="535063"/>
                  </a:lnTo>
                  <a:lnTo>
                    <a:pt x="1863938" y="495751"/>
                  </a:lnTo>
                  <a:lnTo>
                    <a:pt x="1840176" y="457558"/>
                  </a:lnTo>
                  <a:lnTo>
                    <a:pt x="1814840" y="420532"/>
                  </a:lnTo>
                  <a:lnTo>
                    <a:pt x="1787976" y="384723"/>
                  </a:lnTo>
                  <a:lnTo>
                    <a:pt x="1759633" y="350180"/>
                  </a:lnTo>
                  <a:lnTo>
                    <a:pt x="1729860" y="316952"/>
                  </a:lnTo>
                  <a:lnTo>
                    <a:pt x="1698704" y="285089"/>
                  </a:lnTo>
                  <a:lnTo>
                    <a:pt x="1666215" y="254640"/>
                  </a:lnTo>
                  <a:lnTo>
                    <a:pt x="1632439" y="225654"/>
                  </a:lnTo>
                  <a:lnTo>
                    <a:pt x="1597426" y="198180"/>
                  </a:lnTo>
                  <a:lnTo>
                    <a:pt x="1561223" y="172269"/>
                  </a:lnTo>
                  <a:lnTo>
                    <a:pt x="1523880" y="147969"/>
                  </a:lnTo>
                  <a:lnTo>
                    <a:pt x="1485443" y="125330"/>
                  </a:lnTo>
                  <a:lnTo>
                    <a:pt x="1445962" y="104400"/>
                  </a:lnTo>
                  <a:lnTo>
                    <a:pt x="1405485" y="85230"/>
                  </a:lnTo>
                  <a:lnTo>
                    <a:pt x="1364059" y="67868"/>
                  </a:lnTo>
                  <a:lnTo>
                    <a:pt x="1321734" y="52364"/>
                  </a:lnTo>
                  <a:lnTo>
                    <a:pt x="1278557" y="38767"/>
                  </a:lnTo>
                  <a:lnTo>
                    <a:pt x="1234577" y="27127"/>
                  </a:lnTo>
                  <a:lnTo>
                    <a:pt x="1189842" y="17493"/>
                  </a:lnTo>
                  <a:lnTo>
                    <a:pt x="1144400" y="9913"/>
                  </a:lnTo>
                  <a:lnTo>
                    <a:pt x="1098299" y="4439"/>
                  </a:lnTo>
                  <a:lnTo>
                    <a:pt x="1051588" y="1117"/>
                  </a:lnTo>
                  <a:lnTo>
                    <a:pt x="10043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6880" name="object 13"/>
            <p:cNvSpPr>
              <a:spLocks/>
            </p:cNvSpPr>
            <p:nvPr/>
          </p:nvSpPr>
          <p:spPr bwMode="auto">
            <a:xfrm>
              <a:off x="3558540" y="4443984"/>
              <a:ext cx="2009139" cy="2054860"/>
            </a:xfrm>
            <a:custGeom>
              <a:avLst/>
              <a:gdLst/>
              <a:ahLst/>
              <a:cxnLst>
                <a:cxn ang="0">
                  <a:pos x="4340" y="931041"/>
                </a:cxn>
                <a:cxn ang="0">
                  <a:pos x="26527" y="791649"/>
                </a:cxn>
                <a:cxn ang="0">
                  <a:pos x="66367" y="659212"/>
                </a:cxn>
                <a:cxn ang="0">
                  <a:pos x="122556" y="535063"/>
                </a:cxn>
                <a:cxn ang="0">
                  <a:pos x="193791" y="420532"/>
                </a:cxn>
                <a:cxn ang="0">
                  <a:pos x="278771" y="316952"/>
                </a:cxn>
                <a:cxn ang="0">
                  <a:pos x="376192" y="225654"/>
                </a:cxn>
                <a:cxn ang="0">
                  <a:pos x="484751" y="147969"/>
                </a:cxn>
                <a:cxn ang="0">
                  <a:pos x="603146" y="85230"/>
                </a:cxn>
                <a:cxn ang="0">
                  <a:pos x="730074" y="38767"/>
                </a:cxn>
                <a:cxn ang="0">
                  <a:pos x="864231" y="9913"/>
                </a:cxn>
                <a:cxn ang="0">
                  <a:pos x="1004315" y="0"/>
                </a:cxn>
                <a:cxn ang="0">
                  <a:pos x="1144400" y="9913"/>
                </a:cxn>
                <a:cxn ang="0">
                  <a:pos x="1278557" y="38767"/>
                </a:cxn>
                <a:cxn ang="0">
                  <a:pos x="1405485" y="85230"/>
                </a:cxn>
                <a:cxn ang="0">
                  <a:pos x="1523880" y="147969"/>
                </a:cxn>
                <a:cxn ang="0">
                  <a:pos x="1632439" y="225654"/>
                </a:cxn>
                <a:cxn ang="0">
                  <a:pos x="1729860" y="316952"/>
                </a:cxn>
                <a:cxn ang="0">
                  <a:pos x="1814840" y="420532"/>
                </a:cxn>
                <a:cxn ang="0">
                  <a:pos x="1886075" y="535063"/>
                </a:cxn>
                <a:cxn ang="0">
                  <a:pos x="1942264" y="659212"/>
                </a:cxn>
                <a:cxn ang="0">
                  <a:pos x="1982104" y="791649"/>
                </a:cxn>
                <a:cxn ang="0">
                  <a:pos x="2004291" y="931041"/>
                </a:cxn>
                <a:cxn ang="0">
                  <a:pos x="2007538" y="1075530"/>
                </a:cxn>
                <a:cxn ang="0">
                  <a:pos x="1991525" y="1216942"/>
                </a:cxn>
                <a:cxn ang="0">
                  <a:pos x="1957425" y="1351844"/>
                </a:cxn>
                <a:cxn ang="0">
                  <a:pos x="1906541" y="1478903"/>
                </a:cxn>
                <a:cxn ang="0">
                  <a:pos x="1840176" y="1596787"/>
                </a:cxn>
                <a:cxn ang="0">
                  <a:pos x="1759633" y="1704166"/>
                </a:cxn>
                <a:cxn ang="0">
                  <a:pos x="1666215" y="1799707"/>
                </a:cxn>
                <a:cxn ang="0">
                  <a:pos x="1561223" y="1882079"/>
                </a:cxn>
                <a:cxn ang="0">
                  <a:pos x="1445962" y="1949949"/>
                </a:cxn>
                <a:cxn ang="0">
                  <a:pos x="1321734" y="2001986"/>
                </a:cxn>
                <a:cxn ang="0">
                  <a:pos x="1189842" y="2036858"/>
                </a:cxn>
                <a:cxn ang="0">
                  <a:pos x="1051588" y="2053233"/>
                </a:cxn>
                <a:cxn ang="0">
                  <a:pos x="910332" y="2049912"/>
                </a:cxn>
                <a:cxn ang="0">
                  <a:pos x="774054" y="2027223"/>
                </a:cxn>
                <a:cxn ang="0">
                  <a:pos x="644572" y="1986481"/>
                </a:cxn>
                <a:cxn ang="0">
                  <a:pos x="523188" y="1929019"/>
                </a:cxn>
                <a:cxn ang="0">
                  <a:pos x="411205" y="1856167"/>
                </a:cxn>
                <a:cxn ang="0">
                  <a:pos x="309927" y="1769258"/>
                </a:cxn>
                <a:cxn ang="0">
                  <a:pos x="220655" y="1669623"/>
                </a:cxn>
                <a:cxn ang="0">
                  <a:pos x="144693" y="1558594"/>
                </a:cxn>
                <a:cxn ang="0">
                  <a:pos x="83344" y="1437503"/>
                </a:cxn>
                <a:cxn ang="0">
                  <a:pos x="37910" y="1307682"/>
                </a:cxn>
                <a:cxn ang="0">
                  <a:pos x="9694" y="1170462"/>
                </a:cxn>
                <a:cxn ang="0">
                  <a:pos x="0" y="1027176"/>
                </a:cxn>
              </a:cxnLst>
              <a:rect l="0" t="0" r="r" b="b"/>
              <a:pathLst>
                <a:path w="2009139" h="2054860">
                  <a:moveTo>
                    <a:pt x="0" y="1027176"/>
                  </a:moveTo>
                  <a:lnTo>
                    <a:pt x="1093" y="978820"/>
                  </a:lnTo>
                  <a:lnTo>
                    <a:pt x="4340" y="931041"/>
                  </a:lnTo>
                  <a:lnTo>
                    <a:pt x="9694" y="883886"/>
                  </a:lnTo>
                  <a:lnTo>
                    <a:pt x="17106" y="837406"/>
                  </a:lnTo>
                  <a:lnTo>
                    <a:pt x="26527" y="791649"/>
                  </a:lnTo>
                  <a:lnTo>
                    <a:pt x="37910" y="746665"/>
                  </a:lnTo>
                  <a:lnTo>
                    <a:pt x="51206" y="702503"/>
                  </a:lnTo>
                  <a:lnTo>
                    <a:pt x="66367" y="659212"/>
                  </a:lnTo>
                  <a:lnTo>
                    <a:pt x="83344" y="616842"/>
                  </a:lnTo>
                  <a:lnTo>
                    <a:pt x="102090" y="575443"/>
                  </a:lnTo>
                  <a:lnTo>
                    <a:pt x="122556" y="535063"/>
                  </a:lnTo>
                  <a:lnTo>
                    <a:pt x="144693" y="495751"/>
                  </a:lnTo>
                  <a:lnTo>
                    <a:pt x="168455" y="457558"/>
                  </a:lnTo>
                  <a:lnTo>
                    <a:pt x="193791" y="420532"/>
                  </a:lnTo>
                  <a:lnTo>
                    <a:pt x="220655" y="384723"/>
                  </a:lnTo>
                  <a:lnTo>
                    <a:pt x="248998" y="350180"/>
                  </a:lnTo>
                  <a:lnTo>
                    <a:pt x="278771" y="316952"/>
                  </a:lnTo>
                  <a:lnTo>
                    <a:pt x="309927" y="285089"/>
                  </a:lnTo>
                  <a:lnTo>
                    <a:pt x="342416" y="254640"/>
                  </a:lnTo>
                  <a:lnTo>
                    <a:pt x="376192" y="225654"/>
                  </a:lnTo>
                  <a:lnTo>
                    <a:pt x="411205" y="198180"/>
                  </a:lnTo>
                  <a:lnTo>
                    <a:pt x="447408" y="172269"/>
                  </a:lnTo>
                  <a:lnTo>
                    <a:pt x="484751" y="147969"/>
                  </a:lnTo>
                  <a:lnTo>
                    <a:pt x="523188" y="125330"/>
                  </a:lnTo>
                  <a:lnTo>
                    <a:pt x="562669" y="104400"/>
                  </a:lnTo>
                  <a:lnTo>
                    <a:pt x="603146" y="85230"/>
                  </a:lnTo>
                  <a:lnTo>
                    <a:pt x="644572" y="67868"/>
                  </a:lnTo>
                  <a:lnTo>
                    <a:pt x="686897" y="52364"/>
                  </a:lnTo>
                  <a:lnTo>
                    <a:pt x="730074" y="38767"/>
                  </a:lnTo>
                  <a:lnTo>
                    <a:pt x="774054" y="27127"/>
                  </a:lnTo>
                  <a:lnTo>
                    <a:pt x="818789" y="17493"/>
                  </a:lnTo>
                  <a:lnTo>
                    <a:pt x="864231" y="9913"/>
                  </a:lnTo>
                  <a:lnTo>
                    <a:pt x="910332" y="4439"/>
                  </a:lnTo>
                  <a:lnTo>
                    <a:pt x="957043" y="1117"/>
                  </a:lnTo>
                  <a:lnTo>
                    <a:pt x="1004315" y="0"/>
                  </a:lnTo>
                  <a:lnTo>
                    <a:pt x="1051588" y="1117"/>
                  </a:lnTo>
                  <a:lnTo>
                    <a:pt x="1098299" y="4439"/>
                  </a:lnTo>
                  <a:lnTo>
                    <a:pt x="1144400" y="9913"/>
                  </a:lnTo>
                  <a:lnTo>
                    <a:pt x="1189842" y="17493"/>
                  </a:lnTo>
                  <a:lnTo>
                    <a:pt x="1234577" y="27127"/>
                  </a:lnTo>
                  <a:lnTo>
                    <a:pt x="1278557" y="38767"/>
                  </a:lnTo>
                  <a:lnTo>
                    <a:pt x="1321734" y="52364"/>
                  </a:lnTo>
                  <a:lnTo>
                    <a:pt x="1364059" y="67868"/>
                  </a:lnTo>
                  <a:lnTo>
                    <a:pt x="1405485" y="85230"/>
                  </a:lnTo>
                  <a:lnTo>
                    <a:pt x="1445962" y="104400"/>
                  </a:lnTo>
                  <a:lnTo>
                    <a:pt x="1485443" y="125330"/>
                  </a:lnTo>
                  <a:lnTo>
                    <a:pt x="1523880" y="147969"/>
                  </a:lnTo>
                  <a:lnTo>
                    <a:pt x="1561223" y="172269"/>
                  </a:lnTo>
                  <a:lnTo>
                    <a:pt x="1597426" y="198180"/>
                  </a:lnTo>
                  <a:lnTo>
                    <a:pt x="1632439" y="225654"/>
                  </a:lnTo>
                  <a:lnTo>
                    <a:pt x="1666215" y="254640"/>
                  </a:lnTo>
                  <a:lnTo>
                    <a:pt x="1698704" y="285089"/>
                  </a:lnTo>
                  <a:lnTo>
                    <a:pt x="1729860" y="316952"/>
                  </a:lnTo>
                  <a:lnTo>
                    <a:pt x="1759633" y="350180"/>
                  </a:lnTo>
                  <a:lnTo>
                    <a:pt x="1787976" y="384723"/>
                  </a:lnTo>
                  <a:lnTo>
                    <a:pt x="1814840" y="420532"/>
                  </a:lnTo>
                  <a:lnTo>
                    <a:pt x="1840176" y="457558"/>
                  </a:lnTo>
                  <a:lnTo>
                    <a:pt x="1863938" y="495751"/>
                  </a:lnTo>
                  <a:lnTo>
                    <a:pt x="1886075" y="535063"/>
                  </a:lnTo>
                  <a:lnTo>
                    <a:pt x="1906541" y="575443"/>
                  </a:lnTo>
                  <a:lnTo>
                    <a:pt x="1925287" y="616842"/>
                  </a:lnTo>
                  <a:lnTo>
                    <a:pt x="1942264" y="659212"/>
                  </a:lnTo>
                  <a:lnTo>
                    <a:pt x="1957425" y="702503"/>
                  </a:lnTo>
                  <a:lnTo>
                    <a:pt x="1970721" y="746665"/>
                  </a:lnTo>
                  <a:lnTo>
                    <a:pt x="1982104" y="791649"/>
                  </a:lnTo>
                  <a:lnTo>
                    <a:pt x="1991525" y="837406"/>
                  </a:lnTo>
                  <a:lnTo>
                    <a:pt x="1998937" y="883886"/>
                  </a:lnTo>
                  <a:lnTo>
                    <a:pt x="2004291" y="931041"/>
                  </a:lnTo>
                  <a:lnTo>
                    <a:pt x="2007538" y="978820"/>
                  </a:lnTo>
                  <a:lnTo>
                    <a:pt x="2008632" y="1027176"/>
                  </a:lnTo>
                  <a:lnTo>
                    <a:pt x="2007538" y="1075530"/>
                  </a:lnTo>
                  <a:lnTo>
                    <a:pt x="2004291" y="1123308"/>
                  </a:lnTo>
                  <a:lnTo>
                    <a:pt x="1998937" y="1170462"/>
                  </a:lnTo>
                  <a:lnTo>
                    <a:pt x="1991525" y="1216942"/>
                  </a:lnTo>
                  <a:lnTo>
                    <a:pt x="1982104" y="1262698"/>
                  </a:lnTo>
                  <a:lnTo>
                    <a:pt x="1970721" y="1307682"/>
                  </a:lnTo>
                  <a:lnTo>
                    <a:pt x="1957425" y="1351844"/>
                  </a:lnTo>
                  <a:lnTo>
                    <a:pt x="1942264" y="1395134"/>
                  </a:lnTo>
                  <a:lnTo>
                    <a:pt x="1925287" y="1437503"/>
                  </a:lnTo>
                  <a:lnTo>
                    <a:pt x="1906541" y="1478903"/>
                  </a:lnTo>
                  <a:lnTo>
                    <a:pt x="1886075" y="1519283"/>
                  </a:lnTo>
                  <a:lnTo>
                    <a:pt x="1863938" y="1558594"/>
                  </a:lnTo>
                  <a:lnTo>
                    <a:pt x="1840176" y="1596787"/>
                  </a:lnTo>
                  <a:lnTo>
                    <a:pt x="1814840" y="1633813"/>
                  </a:lnTo>
                  <a:lnTo>
                    <a:pt x="1787976" y="1669623"/>
                  </a:lnTo>
                  <a:lnTo>
                    <a:pt x="1759633" y="1704166"/>
                  </a:lnTo>
                  <a:lnTo>
                    <a:pt x="1729860" y="1737394"/>
                  </a:lnTo>
                  <a:lnTo>
                    <a:pt x="1698704" y="1769258"/>
                  </a:lnTo>
                  <a:lnTo>
                    <a:pt x="1666215" y="1799707"/>
                  </a:lnTo>
                  <a:lnTo>
                    <a:pt x="1632439" y="1828693"/>
                  </a:lnTo>
                  <a:lnTo>
                    <a:pt x="1597426" y="1856167"/>
                  </a:lnTo>
                  <a:lnTo>
                    <a:pt x="1561223" y="1882079"/>
                  </a:lnTo>
                  <a:lnTo>
                    <a:pt x="1523880" y="1906379"/>
                  </a:lnTo>
                  <a:lnTo>
                    <a:pt x="1485443" y="1929019"/>
                  </a:lnTo>
                  <a:lnTo>
                    <a:pt x="1445962" y="1949949"/>
                  </a:lnTo>
                  <a:lnTo>
                    <a:pt x="1405485" y="1969119"/>
                  </a:lnTo>
                  <a:lnTo>
                    <a:pt x="1364059" y="1986481"/>
                  </a:lnTo>
                  <a:lnTo>
                    <a:pt x="1321734" y="2001986"/>
                  </a:lnTo>
                  <a:lnTo>
                    <a:pt x="1278557" y="2015583"/>
                  </a:lnTo>
                  <a:lnTo>
                    <a:pt x="1234577" y="2027223"/>
                  </a:lnTo>
                  <a:lnTo>
                    <a:pt x="1189842" y="2036858"/>
                  </a:lnTo>
                  <a:lnTo>
                    <a:pt x="1144400" y="2044437"/>
                  </a:lnTo>
                  <a:lnTo>
                    <a:pt x="1098299" y="2049912"/>
                  </a:lnTo>
                  <a:lnTo>
                    <a:pt x="1051588" y="2053233"/>
                  </a:lnTo>
                  <a:lnTo>
                    <a:pt x="1004315" y="2054352"/>
                  </a:lnTo>
                  <a:lnTo>
                    <a:pt x="957043" y="2053233"/>
                  </a:lnTo>
                  <a:lnTo>
                    <a:pt x="910332" y="2049912"/>
                  </a:lnTo>
                  <a:lnTo>
                    <a:pt x="864231" y="2044437"/>
                  </a:lnTo>
                  <a:lnTo>
                    <a:pt x="818789" y="2036858"/>
                  </a:lnTo>
                  <a:lnTo>
                    <a:pt x="774054" y="2027223"/>
                  </a:lnTo>
                  <a:lnTo>
                    <a:pt x="730074" y="2015583"/>
                  </a:lnTo>
                  <a:lnTo>
                    <a:pt x="686897" y="2001986"/>
                  </a:lnTo>
                  <a:lnTo>
                    <a:pt x="644572" y="1986481"/>
                  </a:lnTo>
                  <a:lnTo>
                    <a:pt x="603146" y="1969119"/>
                  </a:lnTo>
                  <a:lnTo>
                    <a:pt x="562669" y="1949949"/>
                  </a:lnTo>
                  <a:lnTo>
                    <a:pt x="523188" y="1929019"/>
                  </a:lnTo>
                  <a:lnTo>
                    <a:pt x="484751" y="1906379"/>
                  </a:lnTo>
                  <a:lnTo>
                    <a:pt x="447408" y="1882079"/>
                  </a:lnTo>
                  <a:lnTo>
                    <a:pt x="411205" y="1856167"/>
                  </a:lnTo>
                  <a:lnTo>
                    <a:pt x="376192" y="1828693"/>
                  </a:lnTo>
                  <a:lnTo>
                    <a:pt x="342416" y="1799707"/>
                  </a:lnTo>
                  <a:lnTo>
                    <a:pt x="309927" y="1769258"/>
                  </a:lnTo>
                  <a:lnTo>
                    <a:pt x="278771" y="1737394"/>
                  </a:lnTo>
                  <a:lnTo>
                    <a:pt x="248998" y="1704166"/>
                  </a:lnTo>
                  <a:lnTo>
                    <a:pt x="220655" y="1669623"/>
                  </a:lnTo>
                  <a:lnTo>
                    <a:pt x="193791" y="1633813"/>
                  </a:lnTo>
                  <a:lnTo>
                    <a:pt x="168455" y="1596787"/>
                  </a:lnTo>
                  <a:lnTo>
                    <a:pt x="144693" y="1558594"/>
                  </a:lnTo>
                  <a:lnTo>
                    <a:pt x="122556" y="1519283"/>
                  </a:lnTo>
                  <a:lnTo>
                    <a:pt x="102090" y="1478903"/>
                  </a:lnTo>
                  <a:lnTo>
                    <a:pt x="83344" y="1437503"/>
                  </a:lnTo>
                  <a:lnTo>
                    <a:pt x="66367" y="1395134"/>
                  </a:lnTo>
                  <a:lnTo>
                    <a:pt x="51206" y="1351844"/>
                  </a:lnTo>
                  <a:lnTo>
                    <a:pt x="37910" y="1307682"/>
                  </a:lnTo>
                  <a:lnTo>
                    <a:pt x="26527" y="1262698"/>
                  </a:lnTo>
                  <a:lnTo>
                    <a:pt x="17106" y="1216942"/>
                  </a:lnTo>
                  <a:lnTo>
                    <a:pt x="9694" y="1170462"/>
                  </a:lnTo>
                  <a:lnTo>
                    <a:pt x="4340" y="1123308"/>
                  </a:lnTo>
                  <a:lnTo>
                    <a:pt x="1093" y="1075530"/>
                  </a:lnTo>
                  <a:lnTo>
                    <a:pt x="0" y="1027176"/>
                  </a:lnTo>
                  <a:close/>
                </a:path>
              </a:pathLst>
            </a:custGeom>
            <a:noFill/>
            <a:ln w="12192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6881" name="object 14"/>
            <p:cNvSpPr>
              <a:spLocks/>
            </p:cNvSpPr>
            <p:nvPr/>
          </p:nvSpPr>
          <p:spPr bwMode="auto">
            <a:xfrm>
              <a:off x="3730752" y="6286500"/>
              <a:ext cx="1666239" cy="239395"/>
            </a:xfrm>
            <a:custGeom>
              <a:avLst/>
              <a:gdLst/>
              <a:ahLst/>
              <a:cxnLst>
                <a:cxn ang="0">
                  <a:pos x="1665731" y="0"/>
                </a:cxn>
                <a:cxn ang="0">
                  <a:pos x="0" y="0"/>
                </a:cxn>
                <a:cxn ang="0">
                  <a:pos x="0" y="239268"/>
                </a:cxn>
                <a:cxn ang="0">
                  <a:pos x="1665731" y="239268"/>
                </a:cxn>
                <a:cxn ang="0">
                  <a:pos x="1665731" y="0"/>
                </a:cxn>
              </a:cxnLst>
              <a:rect l="0" t="0" r="r" b="b"/>
              <a:pathLst>
                <a:path w="1666239" h="239395">
                  <a:moveTo>
                    <a:pt x="1665731" y="0"/>
                  </a:moveTo>
                  <a:lnTo>
                    <a:pt x="0" y="0"/>
                  </a:lnTo>
                  <a:lnTo>
                    <a:pt x="0" y="239268"/>
                  </a:lnTo>
                  <a:lnTo>
                    <a:pt x="1665731" y="239268"/>
                  </a:lnTo>
                  <a:lnTo>
                    <a:pt x="16657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730625" y="6286500"/>
            <a:ext cx="1666875" cy="239713"/>
          </a:xfrm>
          <a:prstGeom prst="rect">
            <a:avLst/>
          </a:prstGeom>
        </p:spPr>
        <p:txBody>
          <a:bodyPr lIns="0" tIns="38735" rIns="0" bIns="0">
            <a:spAutoFit/>
          </a:bodyPr>
          <a:lstStyle/>
          <a:p>
            <a:pPr marL="180975">
              <a:spcBef>
                <a:spcPts val="300"/>
              </a:spcBef>
            </a:pPr>
            <a:r>
              <a:rPr lang="ru-RU" sz="900" b="1">
                <a:latin typeface="Calibri" pitchFamily="34" charset="0"/>
              </a:rPr>
              <a:t>КРЕАТИВНОЕ МЫШЛЕНИЕ</a:t>
            </a:r>
            <a:endParaRPr lang="ru-RU" sz="900">
              <a:latin typeface="Calibri" pitchFamily="34" charset="0"/>
            </a:endParaRPr>
          </a:p>
        </p:txBody>
      </p:sp>
      <p:pic>
        <p:nvPicPr>
          <p:cNvPr id="36871" name="object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8225" y="4376738"/>
            <a:ext cx="200025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object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425" y="481013"/>
            <a:ext cx="238918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bject 18"/>
          <p:cNvSpPr txBox="1"/>
          <p:nvPr/>
        </p:nvSpPr>
        <p:spPr>
          <a:xfrm>
            <a:off x="582613" y="2157413"/>
            <a:ext cx="1728787" cy="379412"/>
          </a:xfrm>
          <a:prstGeom prst="rect">
            <a:avLst/>
          </a:prstGeom>
          <a:solidFill>
            <a:srgbClr val="FFFFFF"/>
          </a:solidFill>
        </p:spPr>
        <p:txBody>
          <a:bodyPr lIns="0" tIns="38100" rIns="0" bIns="0">
            <a:spAutoFit/>
          </a:bodyPr>
          <a:lstStyle/>
          <a:p>
            <a:pPr marL="493713" indent="-14288">
              <a:spcBef>
                <a:spcPts val="300"/>
              </a:spcBef>
            </a:pPr>
            <a:r>
              <a:rPr lang="ru-RU" sz="900" b="1">
                <a:latin typeface="Calibri" pitchFamily="34" charset="0"/>
              </a:rPr>
              <a:t>ЧИТАТЕЛЬСКАЯ  ГРАМОТНОСТЬ</a:t>
            </a:r>
            <a:endParaRPr lang="ru-RU" sz="900">
              <a:latin typeface="Calibri" pitchFamily="34" charset="0"/>
            </a:endParaRPr>
          </a:p>
        </p:txBody>
      </p:sp>
      <p:pic>
        <p:nvPicPr>
          <p:cNvPr id="36874" name="object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3563" y="482600"/>
            <a:ext cx="2513012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bject 20"/>
          <p:cNvSpPr txBox="1"/>
          <p:nvPr/>
        </p:nvSpPr>
        <p:spPr>
          <a:xfrm>
            <a:off x="3535363" y="2157413"/>
            <a:ext cx="1665287" cy="369887"/>
          </a:xfrm>
          <a:prstGeom prst="rect">
            <a:avLst/>
          </a:prstGeom>
          <a:solidFill>
            <a:srgbClr val="FFFFFF"/>
          </a:solidFill>
        </p:spPr>
        <p:txBody>
          <a:bodyPr lIns="0" tIns="38100" rIns="0" bIns="0">
            <a:spAutoFit/>
          </a:bodyPr>
          <a:lstStyle/>
          <a:p>
            <a:pPr marL="460375" indent="-109538">
              <a:spcBef>
                <a:spcPts val="300"/>
              </a:spcBef>
            </a:pPr>
            <a:r>
              <a:rPr lang="ru-RU" sz="900" b="1">
                <a:latin typeface="Calibri" pitchFamily="34" charset="0"/>
              </a:rPr>
              <a:t>МАТЕМАТИЧЕСКАЯ  ГРАМОТНОСТЬ</a:t>
            </a:r>
            <a:endParaRPr lang="ru-RU" sz="900">
              <a:latin typeface="Calibri" pitchFamily="34" charset="0"/>
            </a:endParaRPr>
          </a:p>
        </p:txBody>
      </p:sp>
      <p:pic>
        <p:nvPicPr>
          <p:cNvPr id="36876" name="object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2663" y="500063"/>
            <a:ext cx="2967037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bject 22"/>
          <p:cNvSpPr txBox="1"/>
          <p:nvPr/>
        </p:nvSpPr>
        <p:spPr>
          <a:xfrm>
            <a:off x="407988" y="2986088"/>
            <a:ext cx="8377237" cy="8794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622300" indent="-609600">
              <a:spcBef>
                <a:spcPts val="100"/>
              </a:spcBef>
            </a:pP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Функциональная грамотность — основа жизненной и  профессиональной успешности выпускников!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6200" y="6350"/>
            <a:ext cx="6472238" cy="836613"/>
          </a:xfrm>
        </p:spPr>
        <p:txBody>
          <a:bodyPr tIns="60325"/>
          <a:lstStyle/>
          <a:p>
            <a:pPr marL="2263775" indent="-2252663" eaLnBrk="1" hangingPunct="1">
              <a:lnSpc>
                <a:spcPts val="3025"/>
              </a:lnSpc>
              <a:spcBef>
                <a:spcPts val="475"/>
              </a:spcBef>
            </a:pPr>
            <a:r>
              <a:rPr lang="ru-RU" sz="2800" dirty="0" smtClean="0">
                <a:latin typeface="Calibri" pitchFamily="34" charset="0"/>
              </a:rPr>
              <a:t>Основные направления функциональной  грамотности</a:t>
            </a:r>
          </a:p>
        </p:txBody>
      </p:sp>
      <p:pic>
        <p:nvPicPr>
          <p:cNvPr id="11266" name="objec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5486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object 4"/>
          <p:cNvSpPr txBox="1">
            <a:spLocks noChangeArrowheads="1"/>
          </p:cNvSpPr>
          <p:nvPr/>
        </p:nvSpPr>
        <p:spPr bwMode="auto">
          <a:xfrm>
            <a:off x="4100513" y="3275013"/>
            <a:ext cx="9572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6500">
                <a:solidFill>
                  <a:srgbClr val="FFFFFF"/>
                </a:solidFill>
                <a:latin typeface="Calibri" pitchFamily="34" charset="0"/>
              </a:rPr>
              <a:t>ФГ</a:t>
            </a:r>
            <a:endParaRPr lang="ru-RU" sz="6500">
              <a:latin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8600" y="1366838"/>
            <a:ext cx="1076325" cy="83185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175" algn="ctr">
              <a:lnSpc>
                <a:spcPts val="3250"/>
              </a:lnSpc>
              <a:spcBef>
                <a:spcPts val="100"/>
              </a:spcBef>
            </a:pPr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</a:t>
            </a:r>
            <a:endParaRPr lang="ru-RU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algn="ctr">
              <a:lnSpc>
                <a:spcPts val="1450"/>
              </a:lnSpc>
              <a:spcBef>
                <a:spcPts val="138"/>
              </a:spcBef>
            </a:pPr>
            <a:r>
              <a:rPr lang="ru-RU" sz="1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(читательская  грамотность)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76913" y="2401888"/>
            <a:ext cx="1185862" cy="82232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2540" algn="ctr" fontAlgn="auto">
              <a:lnSpc>
                <a:spcPts val="3304"/>
              </a:lnSpc>
              <a:spcBef>
                <a:spcPts val="95"/>
              </a:spcBef>
              <a:spcAft>
                <a:spcPts val="0"/>
              </a:spcAft>
              <a:defRPr/>
            </a:pP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МГ</a:t>
            </a:r>
            <a:endParaRPr sz="28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spc="-10" dirty="0">
                <a:solidFill>
                  <a:srgbClr val="FFFF00"/>
                </a:solidFill>
                <a:latin typeface="Times New Roman"/>
                <a:cs typeface="Times New Roman"/>
              </a:rPr>
              <a:t>(математическая</a:t>
            </a:r>
            <a:endParaRPr sz="13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 fontAlgn="auto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solidFill>
                  <a:srgbClr val="FFFF00"/>
                </a:solidFill>
                <a:latin typeface="Times New Roman"/>
                <a:cs typeface="Times New Roman"/>
              </a:rPr>
              <a:t>грамотность)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34000" y="4267200"/>
            <a:ext cx="1662112" cy="1006475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307975">
              <a:lnSpc>
                <a:spcPts val="3250"/>
              </a:lnSpc>
              <a:spcBef>
                <a:spcPts val="100"/>
              </a:spcBef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ЕН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7975">
              <a:lnSpc>
                <a:spcPts val="1463"/>
              </a:lnSpc>
            </a:pP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(естественно--</a:t>
            </a:r>
          </a:p>
          <a:p>
            <a:pPr marL="307975">
              <a:lnSpc>
                <a:spcPts val="1438"/>
              </a:lnSpc>
              <a:spcBef>
                <a:spcPts val="138"/>
              </a:spcBef>
            </a:pP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научная  грамотность)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62400" y="5334000"/>
            <a:ext cx="1184275" cy="998991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algn="ctr">
              <a:spcBef>
                <a:spcPts val="725"/>
              </a:spcBef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ФГ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450"/>
              </a:lnSpc>
              <a:spcBef>
                <a:spcPts val="738"/>
              </a:spcBef>
            </a:pP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(финансовая  грамотность)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47900" y="4167188"/>
            <a:ext cx="1074738" cy="1216025"/>
          </a:xfrm>
          <a:prstGeom prst="rect">
            <a:avLst/>
          </a:prstGeom>
        </p:spPr>
        <p:txBody>
          <a:bodyPr lIns="0" tIns="244475" rIns="0" bIns="0">
            <a:spAutoFit/>
          </a:bodyPr>
          <a:lstStyle/>
          <a:p>
            <a:pPr algn="ctr">
              <a:spcBef>
                <a:spcPts val="1925"/>
              </a:spcBef>
            </a:pPr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ГК</a:t>
            </a:r>
            <a:endParaRPr lang="ru-RU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450"/>
              </a:lnSpc>
              <a:spcBef>
                <a:spcPts val="1163"/>
              </a:spcBef>
            </a:pPr>
            <a:r>
              <a:rPr lang="ru-RU" sz="1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(глобальные  компетенции)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17750" y="2454275"/>
            <a:ext cx="941388" cy="8334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algn="ctr">
              <a:lnSpc>
                <a:spcPts val="3250"/>
              </a:lnSpc>
              <a:spcBef>
                <a:spcPts val="100"/>
              </a:spcBef>
            </a:pPr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450"/>
              </a:lnSpc>
              <a:spcBef>
                <a:spcPts val="138"/>
              </a:spcBef>
            </a:pPr>
            <a:r>
              <a:rPr lang="ru-RU" sz="1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(креативное  мышление)</a:t>
            </a:r>
          </a:p>
        </p:txBody>
      </p:sp>
      <p:grpSp>
        <p:nvGrpSpPr>
          <p:cNvPr id="11274" name="object 12"/>
          <p:cNvGrpSpPr>
            <a:grpSpLocks/>
          </p:cNvGrpSpPr>
          <p:nvPr/>
        </p:nvGrpSpPr>
        <p:grpSpPr bwMode="auto">
          <a:xfrm>
            <a:off x="1241425" y="857250"/>
            <a:ext cx="6716713" cy="6000750"/>
            <a:chOff x="1242060" y="858011"/>
            <a:chExt cx="6716395" cy="6000115"/>
          </a:xfrm>
        </p:grpSpPr>
        <p:pic>
          <p:nvPicPr>
            <p:cNvPr id="11276" name="object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84419" y="858011"/>
              <a:ext cx="952500" cy="888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object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79336" y="1927859"/>
              <a:ext cx="979931" cy="909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object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9336" y="3936491"/>
              <a:ext cx="1078992" cy="91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object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0" y="5910071"/>
              <a:ext cx="1021079" cy="947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object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42060" y="3973067"/>
              <a:ext cx="941831" cy="87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object 1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45692" y="2026919"/>
              <a:ext cx="838199" cy="81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75" name="object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" y="12699"/>
            <a:ext cx="1038225" cy="108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4000" y="228600"/>
            <a:ext cx="5105400" cy="381515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 u="sng" dirty="0">
                <a:latin typeface="Calibri" pitchFamily="34" charset="0"/>
              </a:rPr>
              <a:t>Нормативно-правовая база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838200"/>
            <a:ext cx="8610600" cy="2843727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>
              <a:spcBef>
                <a:spcPts val="100"/>
              </a:spcBef>
            </a:pPr>
            <a:r>
              <a:rPr lang="ru-RU" b="1" i="1" u="sng" dirty="0">
                <a:latin typeface="Calibri" pitchFamily="34" charset="0"/>
              </a:rPr>
              <a:t>Федерального уровня</a:t>
            </a:r>
            <a:endParaRPr lang="ru-RU" b="1" dirty="0">
              <a:latin typeface="Calibri" pitchFamily="34" charset="0"/>
            </a:endParaRPr>
          </a:p>
          <a:p>
            <a:pPr>
              <a:buFont typeface="Arial MT"/>
              <a:buChar char="•"/>
            </a:pPr>
            <a:r>
              <a:rPr lang="ru-RU" sz="1600" dirty="0">
                <a:latin typeface="Calibri" pitchFamily="34" charset="0"/>
              </a:rPr>
              <a:t>Указ Президента Российской Федерации № 204 от 07.05.2018  </a:t>
            </a:r>
            <a:endParaRPr lang="ru-RU" sz="1600" dirty="0" smtClean="0">
              <a:latin typeface="Calibri" pitchFamily="34" charset="0"/>
            </a:endParaRPr>
          </a:p>
          <a:p>
            <a:r>
              <a:rPr lang="ru-RU" sz="1600" dirty="0" smtClean="0">
                <a:latin typeface="Calibri" pitchFamily="34" charset="0"/>
              </a:rPr>
              <a:t>Правительству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РФ поручено обеспечить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глобальную  </a:t>
            </a:r>
            <a:r>
              <a:rPr lang="ru-RU" sz="1600" dirty="0">
                <a:latin typeface="Calibri" pitchFamily="34" charset="0"/>
              </a:rPr>
              <a:t>конкурентоспособность российского образования, вхождение Российской  Федерации в число 10 ведущих стран мира по качеству общего  образования).</a:t>
            </a:r>
          </a:p>
          <a:p>
            <a:pPr algn="just">
              <a:buFont typeface="Arial MT"/>
              <a:buChar char="•"/>
            </a:pPr>
            <a:r>
              <a:rPr lang="ru-RU" sz="1600" dirty="0">
                <a:latin typeface="Calibri" pitchFamily="34" charset="0"/>
              </a:rPr>
              <a:t>Формирование функциональной грамотности рассматривается как условие  становления динамичной, творческой, ответственной,  конкурентоспособной личности (Из Государственной программы </a:t>
            </a:r>
            <a:r>
              <a:rPr lang="ru-RU" sz="1600" dirty="0" smtClean="0">
                <a:latin typeface="Calibri" pitchFamily="34" charset="0"/>
              </a:rPr>
              <a:t>РФ «</a:t>
            </a:r>
            <a:r>
              <a:rPr lang="ru-RU" sz="1600" dirty="0">
                <a:latin typeface="Calibri" pitchFamily="34" charset="0"/>
              </a:rPr>
              <a:t>Развитие образования» (2018-2025 годы) от 26 декабря 2017 г.</a:t>
            </a:r>
          </a:p>
          <a:p>
            <a:pPr algn="just">
              <a:buFont typeface="Arial MT"/>
              <a:buChar char="•"/>
            </a:pPr>
            <a:r>
              <a:rPr lang="ru-RU" sz="1600" dirty="0">
                <a:latin typeface="Calibri" pitchFamily="34" charset="0"/>
              </a:rPr>
              <a:t>Приказ Министерства просвещения Российской Федерации от 31.05.2021 № </a:t>
            </a:r>
            <a:r>
              <a:rPr lang="ru-RU" sz="1600" dirty="0" smtClean="0">
                <a:latin typeface="Calibri" pitchFamily="34" charset="0"/>
              </a:rPr>
              <a:t>287 «Об </a:t>
            </a:r>
            <a:r>
              <a:rPr lang="ru-RU" sz="1600" dirty="0">
                <a:latin typeface="Calibri" pitchFamily="34" charset="0"/>
              </a:rPr>
              <a:t>утверждении федерального государственного  образовательного стандарта основного общего образования».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600" y="3581400"/>
            <a:ext cx="8686800" cy="1027845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>
              <a:spcBef>
                <a:spcPts val="100"/>
              </a:spcBef>
            </a:pPr>
            <a:r>
              <a:rPr lang="ru-RU" b="1" i="1" u="sng" dirty="0">
                <a:latin typeface="Calibri" pitchFamily="34" charset="0"/>
              </a:rPr>
              <a:t>Регионального уровня</a:t>
            </a:r>
            <a:endParaRPr lang="ru-RU" b="1" dirty="0">
              <a:latin typeface="Calibri" pitchFamily="34" charset="0"/>
            </a:endParaRPr>
          </a:p>
          <a:p>
            <a:pPr algn="just">
              <a:buFont typeface="Arial MT"/>
              <a:buChar char="•"/>
            </a:pPr>
            <a:r>
              <a:rPr lang="ru-RU" sz="1600" dirty="0">
                <a:latin typeface="Calibri" pitchFamily="34" charset="0"/>
              </a:rPr>
              <a:t>Распоряжение Министерства образования и науки Хабаровского края от 30.09.2022 № 1196 «Об утверждении комплекса мер по формированию и оценке функциональной грамотности обучающихся в общеобразовательных организациях,  расположенных на территории ».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2400" y="5562600"/>
            <a:ext cx="8610600" cy="873957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80000">
              <a:spcBef>
                <a:spcPts val="100"/>
              </a:spcBef>
            </a:pPr>
            <a:r>
              <a:rPr lang="ru-RU" sz="2000" b="1" i="1" u="sng" dirty="0">
                <a:latin typeface="Calibri" pitchFamily="34" charset="0"/>
              </a:rPr>
              <a:t>Уровня образовательной организации</a:t>
            </a:r>
            <a:endParaRPr lang="ru-RU" sz="2000" b="1" dirty="0">
              <a:latin typeface="Calibri" pitchFamily="34" charset="0"/>
            </a:endParaRPr>
          </a:p>
          <a:p>
            <a:pPr marL="180000">
              <a:buFont typeface="Arial MT"/>
              <a:buChar char="•"/>
            </a:pPr>
            <a:r>
              <a:rPr lang="ru-RU" dirty="0">
                <a:latin typeface="Calibri" pitchFamily="34" charset="0"/>
              </a:rPr>
              <a:t>Приказ </a:t>
            </a:r>
            <a:r>
              <a:rPr lang="ru-RU" dirty="0" smtClean="0">
                <a:latin typeface="Calibri" pitchFamily="34" charset="0"/>
              </a:rPr>
              <a:t>МБОУ СШ № 6 от 01.09.2022г № 44 «Об утверждении плана мероприятий по формированию и оценке функциональной </a:t>
            </a:r>
            <a:r>
              <a:rPr lang="ru-RU" dirty="0" smtClean="0">
                <a:latin typeface="Calibri" pitchFamily="34" charset="0"/>
              </a:rPr>
              <a:t>грамотности </a:t>
            </a:r>
            <a:r>
              <a:rPr lang="ru-RU" dirty="0">
                <a:latin typeface="Calibri" pitchFamily="34" charset="0"/>
              </a:rPr>
              <a:t>обучающихся».</a:t>
            </a:r>
          </a:p>
        </p:txBody>
      </p:sp>
      <p:sp>
        <p:nvSpPr>
          <p:cNvPr id="45063" name="object 7"/>
          <p:cNvSpPr>
            <a:spLocks/>
          </p:cNvSpPr>
          <p:nvPr/>
        </p:nvSpPr>
        <p:spPr bwMode="auto">
          <a:xfrm>
            <a:off x="808038" y="5038725"/>
            <a:ext cx="2862262" cy="9525"/>
          </a:xfrm>
          <a:custGeom>
            <a:avLst/>
            <a:gdLst/>
            <a:ahLst/>
            <a:cxnLst>
              <a:cxn ang="0">
                <a:pos x="2862084" y="0"/>
              </a:cxn>
              <a:cxn ang="0">
                <a:pos x="0" y="0"/>
              </a:cxn>
              <a:cxn ang="0">
                <a:pos x="0" y="9143"/>
              </a:cxn>
              <a:cxn ang="0">
                <a:pos x="2862084" y="9143"/>
              </a:cxn>
              <a:cxn ang="0">
                <a:pos x="2862084" y="0"/>
              </a:cxn>
            </a:cxnLst>
            <a:rect l="0" t="0" r="r" b="b"/>
            <a:pathLst>
              <a:path w="2862579" h="9525">
                <a:moveTo>
                  <a:pt x="2862084" y="0"/>
                </a:moveTo>
                <a:lnTo>
                  <a:pt x="0" y="0"/>
                </a:lnTo>
                <a:lnTo>
                  <a:pt x="0" y="9143"/>
                </a:lnTo>
                <a:lnTo>
                  <a:pt x="2862084" y="9143"/>
                </a:lnTo>
                <a:lnTo>
                  <a:pt x="286208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45074" name="object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533400" cy="61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6" name="object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52400"/>
            <a:ext cx="80100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bject 25"/>
          <p:cNvSpPr txBox="1"/>
          <p:nvPr/>
        </p:nvSpPr>
        <p:spPr>
          <a:xfrm>
            <a:off x="4783138" y="1954213"/>
            <a:ext cx="574675" cy="4127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indent="76200">
              <a:lnSpc>
                <a:spcPct val="127000"/>
              </a:lnSpc>
              <a:spcBef>
                <a:spcPts val="100"/>
              </a:spcBef>
            </a:pPr>
            <a:r>
              <a:rPr lang="ru-RU" sz="1000">
                <a:solidFill>
                  <a:srgbClr val="FFFFFF"/>
                </a:solidFill>
                <a:latin typeface="Calibri" pitchFamily="34" charset="0"/>
              </a:rPr>
              <a:t>1957 г.  (ЮНЕСКО)</a:t>
            </a:r>
            <a:endParaRPr lang="ru-RU" sz="1000">
              <a:latin typeface="Calibri" pitchFamily="34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19638" y="5994400"/>
            <a:ext cx="671512" cy="3476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>
              <a:lnSpc>
                <a:spcPts val="1263"/>
              </a:lnSpc>
              <a:spcBef>
                <a:spcPts val="100"/>
              </a:spcBef>
            </a:pPr>
            <a:r>
              <a:rPr lang="ru-RU" sz="1100">
                <a:solidFill>
                  <a:srgbClr val="FFFFFF"/>
                </a:solidFill>
                <a:latin typeface="Calibri" pitchFamily="34" charset="0"/>
              </a:rPr>
              <a:t>Начало XXI</a:t>
            </a:r>
            <a:endParaRPr lang="ru-RU" sz="1100">
              <a:latin typeface="Calibri" pitchFamily="34" charset="0"/>
            </a:endParaRPr>
          </a:p>
          <a:p>
            <a:pPr algn="ctr">
              <a:lnSpc>
                <a:spcPts val="1263"/>
              </a:lnSpc>
            </a:pPr>
            <a:r>
              <a:rPr lang="ru-RU" sz="1100">
                <a:solidFill>
                  <a:srgbClr val="FFFFFF"/>
                </a:solidFill>
                <a:latin typeface="Calibri" pitchFamily="34" charset="0"/>
              </a:rPr>
              <a:t>века</a:t>
            </a:r>
            <a:endParaRPr lang="ru-RU" sz="1100">
              <a:latin typeface="Calibri" pitchFamily="34" charset="0"/>
            </a:endParaRPr>
          </a:p>
        </p:txBody>
      </p:sp>
      <p:sp>
        <p:nvSpPr>
          <p:cNvPr id="52" name="object 5"/>
          <p:cNvSpPr txBox="1"/>
          <p:nvPr/>
        </p:nvSpPr>
        <p:spPr>
          <a:xfrm>
            <a:off x="152400" y="4572000"/>
            <a:ext cx="8686800" cy="1027845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>
              <a:spcBef>
                <a:spcPts val="100"/>
              </a:spcBef>
            </a:pPr>
            <a:r>
              <a:rPr lang="ru-RU" b="1" i="1" u="sng" dirty="0" smtClean="0">
                <a:latin typeface="Calibri" pitchFamily="34" charset="0"/>
              </a:rPr>
              <a:t>Муниципального</a:t>
            </a:r>
            <a:r>
              <a:rPr lang="ru-RU" b="1" i="1" u="sng" dirty="0" smtClean="0">
                <a:latin typeface="Calibri" pitchFamily="34" charset="0"/>
              </a:rPr>
              <a:t> </a:t>
            </a:r>
            <a:r>
              <a:rPr lang="ru-RU" b="1" i="1" u="sng" dirty="0">
                <a:latin typeface="Calibri" pitchFamily="34" charset="0"/>
              </a:rPr>
              <a:t>уровня</a:t>
            </a:r>
            <a:endParaRPr lang="ru-RU" b="1" dirty="0">
              <a:latin typeface="Calibri" pitchFamily="34" charset="0"/>
            </a:endParaRPr>
          </a:p>
          <a:p>
            <a:pPr algn="just">
              <a:buFont typeface="Arial MT"/>
              <a:buChar char="•"/>
            </a:pPr>
            <a:r>
              <a:rPr lang="ru-RU" sz="1600" dirty="0" smtClean="0">
                <a:latin typeface="Calibri" pitchFamily="34" charset="0"/>
              </a:rPr>
              <a:t>Приказ Управления образования Администрации Советско-Гаванского муниципального района Хабаровского края от 08.11.2022 № 405.1 "Об утверждении муниципального плана мероприятий по формированию и оценке функциональной грамотности обучающихся"</a:t>
            </a:r>
            <a:endParaRPr lang="ru-RU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10915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/>
          </p:cNvSpPr>
          <p:nvPr/>
        </p:nvSpPr>
        <p:spPr>
          <a:xfrm>
            <a:off x="1219200" y="152400"/>
            <a:ext cx="7493000" cy="1212850"/>
          </a:xfrm>
          <a:prstGeom prst="rect">
            <a:avLst/>
          </a:prstGeom>
        </p:spPr>
        <p:txBody>
          <a:bodyPr tIns="60325"/>
          <a:lstStyle/>
          <a:p>
            <a:pPr marR="0" lvl="0" indent="-2252663" algn="ctr" defTabSz="914400" rtl="0" eaLnBrk="1" fontAlgn="base" latinLnBrk="0" hangingPunct="1">
              <a:lnSpc>
                <a:spcPts val="3025"/>
              </a:lnSpc>
              <a:spcBef>
                <a:spcPts val="47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Основные направления работы МБОУ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СШ № 6 по формированию и оценке функциональной  грамотности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00600" y="1600200"/>
            <a:ext cx="3962400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Повышение </a:t>
            </a:r>
            <a:r>
              <a:rPr lang="ru-RU" sz="2400" dirty="0" smtClean="0"/>
              <a:t>квалификации педагогов  по вопросам </a:t>
            </a:r>
            <a:r>
              <a:rPr lang="ru-RU" sz="2400" dirty="0" smtClean="0"/>
              <a:t>ФГ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90800" y="4953000"/>
            <a:ext cx="3962400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Мониторинг  уровня </a:t>
            </a:r>
            <a:r>
              <a:rPr lang="ru-RU" sz="2400" dirty="0" err="1" smtClean="0"/>
              <a:t>сформированности</a:t>
            </a:r>
            <a:r>
              <a:rPr lang="ru-RU" sz="2400" dirty="0" smtClean="0"/>
              <a:t> ФГ обучающихся 5-9 классов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276600"/>
            <a:ext cx="3962400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Мероприятия для обучающихся по формированию ФГ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800" y="1600200"/>
            <a:ext cx="3962400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Корректировка учебных планов, планов внеурочной деятельности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4800" y="3276600"/>
            <a:ext cx="3962400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Организационно-методическое </a:t>
            </a:r>
            <a:r>
              <a:rPr lang="ru-RU" sz="2400" dirty="0" smtClean="0"/>
              <a:t>сопровождение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object 7"/>
          <p:cNvSpPr>
            <a:spLocks/>
          </p:cNvSpPr>
          <p:nvPr/>
        </p:nvSpPr>
        <p:spPr bwMode="auto">
          <a:xfrm>
            <a:off x="808038" y="5038725"/>
            <a:ext cx="2862262" cy="9525"/>
          </a:xfrm>
          <a:custGeom>
            <a:avLst/>
            <a:gdLst/>
            <a:ahLst/>
            <a:cxnLst>
              <a:cxn ang="0">
                <a:pos x="2862084" y="0"/>
              </a:cxn>
              <a:cxn ang="0">
                <a:pos x="0" y="0"/>
              </a:cxn>
              <a:cxn ang="0">
                <a:pos x="0" y="9143"/>
              </a:cxn>
              <a:cxn ang="0">
                <a:pos x="2862084" y="9143"/>
              </a:cxn>
              <a:cxn ang="0">
                <a:pos x="2862084" y="0"/>
              </a:cxn>
            </a:cxnLst>
            <a:rect l="0" t="0" r="r" b="b"/>
            <a:pathLst>
              <a:path w="2862579" h="9525">
                <a:moveTo>
                  <a:pt x="2862084" y="0"/>
                </a:moveTo>
                <a:lnTo>
                  <a:pt x="0" y="0"/>
                </a:lnTo>
                <a:lnTo>
                  <a:pt x="0" y="9143"/>
                </a:lnTo>
                <a:lnTo>
                  <a:pt x="2862084" y="9143"/>
                </a:lnTo>
                <a:lnTo>
                  <a:pt x="286208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3" name="object 43"/>
          <p:cNvSpPr txBox="1"/>
          <p:nvPr/>
        </p:nvSpPr>
        <p:spPr>
          <a:xfrm>
            <a:off x="4659313" y="4903788"/>
            <a:ext cx="793750" cy="5016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indent="146050">
              <a:lnSpc>
                <a:spcPct val="128000"/>
              </a:lnSpc>
              <a:spcBef>
                <a:spcPts val="100"/>
              </a:spcBef>
            </a:pPr>
            <a:r>
              <a:rPr lang="ru-RU" sz="900" dirty="0">
                <a:solidFill>
                  <a:srgbClr val="FFFFFF"/>
                </a:solidFill>
                <a:latin typeface="Calibri" pitchFamily="34" charset="0"/>
              </a:rPr>
              <a:t>Середина  1980-х – начало</a:t>
            </a:r>
            <a:endParaRPr lang="ru-RU" sz="900" dirty="0">
              <a:latin typeface="Calibri" pitchFamily="34" charset="0"/>
            </a:endParaRPr>
          </a:p>
          <a:p>
            <a:pPr marL="12700" indent="146050">
              <a:lnSpc>
                <a:spcPts val="988"/>
              </a:lnSpc>
            </a:pPr>
            <a:r>
              <a:rPr lang="ru-RU" sz="900" dirty="0">
                <a:solidFill>
                  <a:srgbClr val="FFFFFF"/>
                </a:solidFill>
                <a:latin typeface="Calibri" pitchFamily="34" charset="0"/>
              </a:rPr>
              <a:t>1990-х гг.</a:t>
            </a:r>
            <a:endParaRPr lang="ru-RU" sz="900" dirty="0">
              <a:latin typeface="Calibri" pitchFamily="34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19638" y="5994400"/>
            <a:ext cx="671512" cy="3476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>
              <a:lnSpc>
                <a:spcPts val="1263"/>
              </a:lnSpc>
              <a:spcBef>
                <a:spcPts val="100"/>
              </a:spcBef>
            </a:pPr>
            <a:r>
              <a:rPr lang="ru-RU" sz="1100">
                <a:solidFill>
                  <a:srgbClr val="FFFFFF"/>
                </a:solidFill>
                <a:latin typeface="Calibri" pitchFamily="34" charset="0"/>
              </a:rPr>
              <a:t>Начало XXI</a:t>
            </a:r>
            <a:endParaRPr lang="ru-RU" sz="1100">
              <a:latin typeface="Calibri" pitchFamily="34" charset="0"/>
            </a:endParaRPr>
          </a:p>
          <a:p>
            <a:pPr algn="ctr">
              <a:lnSpc>
                <a:spcPts val="1263"/>
              </a:lnSpc>
            </a:pPr>
            <a:r>
              <a:rPr lang="ru-RU" sz="1100">
                <a:solidFill>
                  <a:srgbClr val="FFFFFF"/>
                </a:solidFill>
                <a:latin typeface="Calibri" pitchFamily="34" charset="0"/>
              </a:rPr>
              <a:t>века</a:t>
            </a:r>
            <a:endParaRPr lang="ru-RU" sz="1100"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3400" y="3810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Корректировка учебных планов, планов внеурочной деятельности</a:t>
            </a:r>
            <a:endParaRPr lang="ru-RU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81000" y="1219200"/>
            <a:ext cx="8077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 smtClean="0"/>
              <a:t>в части формируемой участниками образовательных отношений в 6-8 классах введен учебный курс </a:t>
            </a:r>
            <a:r>
              <a:rPr lang="ru-RU" b="1" dirty="0" smtClean="0"/>
              <a:t>«Уроки функциональной грамотности» </a:t>
            </a:r>
            <a:r>
              <a:rPr lang="ru-RU" dirty="0" smtClean="0"/>
              <a:t>(</a:t>
            </a:r>
            <a:r>
              <a:rPr lang="ru-RU" dirty="0" err="1" smtClean="0"/>
              <a:t>естественно-научная</a:t>
            </a:r>
            <a:r>
              <a:rPr lang="ru-RU" dirty="0" smtClean="0"/>
              <a:t> грамотность)</a:t>
            </a:r>
          </a:p>
          <a:p>
            <a:pPr lvl="0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 smtClean="0"/>
              <a:t>в план внеурочной деятельности для обучающихся 1-11 классов  включены курсы по формированию финансовой, читательской, математической грамотности, развитию глобальных компетенций и </a:t>
            </a:r>
            <a:r>
              <a:rPr lang="ru-RU" dirty="0" err="1" smtClean="0"/>
              <a:t>креативного</a:t>
            </a:r>
            <a:r>
              <a:rPr lang="ru-RU" dirty="0" smtClean="0"/>
              <a:t> </a:t>
            </a:r>
            <a:r>
              <a:rPr lang="ru-RU" dirty="0" smtClean="0"/>
              <a:t>мышления:</a:t>
            </a: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«Основы финансовой грамотности», </a:t>
            </a:r>
            <a:endParaRPr lang="ru-RU" dirty="0" smtClean="0"/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Профиполис</a:t>
            </a:r>
            <a:r>
              <a:rPr lang="ru-RU" dirty="0" smtClean="0"/>
              <a:t>», </a:t>
            </a:r>
            <a:endParaRPr lang="ru-RU" dirty="0" smtClean="0"/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smtClean="0"/>
              <a:t>Клуб путешественников», </a:t>
            </a:r>
            <a:endParaRPr lang="ru-RU" dirty="0" smtClean="0"/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smtClean="0"/>
              <a:t>В мире математики», </a:t>
            </a:r>
            <a:endParaRPr lang="ru-RU" dirty="0" smtClean="0"/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smtClean="0"/>
              <a:t>Красота своими руками» и др.</a:t>
            </a:r>
            <a:endParaRPr lang="ru-RU" dirty="0"/>
          </a:p>
        </p:txBody>
      </p:sp>
      <p:pic>
        <p:nvPicPr>
          <p:cNvPr id="24" name="object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" y="12699"/>
            <a:ext cx="1038225" cy="108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572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Организационно-методическое сопровождение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44475" y="1293813"/>
            <a:ext cx="8442325" cy="738664"/>
          </a:xfrm>
        </p:spPr>
        <p:txBody>
          <a:bodyPr/>
          <a:lstStyle/>
          <a:p>
            <a:pPr marL="288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400" dirty="0" smtClean="0"/>
              <a:t>Заседания ШМО, Методического совета</a:t>
            </a:r>
          </a:p>
        </p:txBody>
      </p:sp>
      <p:pic>
        <p:nvPicPr>
          <p:cNvPr id="5" name="Picture 2" descr="https://shkola6engels-r64.gosweb.gosuslugi.ru/netcat_files/userfiles/12.jpg"/>
          <p:cNvPicPr>
            <a:picLocks noChangeAspect="1" noChangeArrowheads="1"/>
          </p:cNvPicPr>
          <p:nvPr/>
        </p:nvPicPr>
        <p:blipFill>
          <a:blip r:embed="rId2" cstate="print"/>
          <a:srcRect t="13432" r="-2425" b="4478"/>
          <a:stretch>
            <a:fillRect/>
          </a:stretch>
        </p:blipFill>
        <p:spPr bwMode="auto">
          <a:xfrm>
            <a:off x="381000" y="1828800"/>
            <a:ext cx="8610600" cy="482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ject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" y="12699"/>
            <a:ext cx="1038225" cy="108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3400" y="609600"/>
            <a:ext cx="800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245"/>
              </a:spcBef>
            </a:pPr>
            <a:r>
              <a:rPr lang="ru-RU" sz="2400" b="1" spc="-25" dirty="0" smtClean="0">
                <a:solidFill>
                  <a:srgbClr val="0033CC"/>
                </a:solidFill>
                <a:latin typeface="Calibri"/>
                <a:cs typeface="Calibri"/>
              </a:rPr>
              <a:t>Трудности</a:t>
            </a:r>
            <a:r>
              <a:rPr lang="ru-RU" sz="2400" b="1" spc="-15" dirty="0" smtClean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lang="ru-RU" sz="2400" b="1" spc="5" dirty="0" smtClean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lang="ru-RU" sz="2400" b="1" spc="-5" dirty="0" smtClean="0">
                <a:solidFill>
                  <a:srgbClr val="0033CC"/>
                </a:solidFill>
                <a:latin typeface="Calibri"/>
                <a:cs typeface="Calibri"/>
              </a:rPr>
              <a:t>проблемы</a:t>
            </a:r>
            <a:r>
              <a:rPr lang="ru-RU" sz="2400" b="1" spc="-10" dirty="0" smtClean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lang="ru-RU" sz="2400" b="1" spc="10" dirty="0" smtClean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lang="ru-RU" sz="2400" b="1" spc="-5" dirty="0" smtClean="0">
                <a:solidFill>
                  <a:srgbClr val="0033CC"/>
                </a:solidFill>
                <a:latin typeface="Calibri"/>
                <a:cs typeface="Calibri"/>
              </a:rPr>
              <a:t>выполнении</a:t>
            </a:r>
            <a:r>
              <a:rPr lang="ru-RU" sz="2400" b="1" spc="-10" dirty="0" smtClean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Calibri"/>
                <a:cs typeface="Calibri"/>
              </a:rPr>
              <a:t>заданий:</a:t>
            </a:r>
            <a:endParaRPr lang="ru-RU" sz="2400" dirty="0" smtClean="0">
              <a:solidFill>
                <a:srgbClr val="0033CC"/>
              </a:solidFill>
              <a:latin typeface="Calibri"/>
              <a:cs typeface="Calibri"/>
            </a:endParaRPr>
          </a:p>
          <a:p>
            <a:pPr marL="377825" indent="-287655">
              <a:lnSpc>
                <a:spcPct val="100000"/>
              </a:lnSpc>
              <a:buFont typeface="Wingdings"/>
              <a:buChar char=""/>
              <a:tabLst>
                <a:tab pos="378460" algn="l"/>
                <a:tab pos="2000885" algn="l"/>
                <a:tab pos="2887980" algn="l"/>
                <a:tab pos="3913504" algn="l"/>
                <a:tab pos="4168140" algn="l"/>
                <a:tab pos="5093335" algn="l"/>
                <a:tab pos="5721350" algn="l"/>
                <a:tab pos="7258050" algn="l"/>
                <a:tab pos="7530465" algn="l"/>
              </a:tabLst>
            </a:pPr>
            <a:r>
              <a:rPr lang="ru-RU" sz="2400" spc="-10" dirty="0" smtClean="0">
                <a:latin typeface="Calibri"/>
                <a:cs typeface="Calibri"/>
              </a:rPr>
              <a:t>Недостаточное	</a:t>
            </a:r>
            <a:r>
              <a:rPr lang="ru-RU" sz="2400" spc="-5" dirty="0" smtClean="0">
                <a:latin typeface="Calibri"/>
                <a:cs typeface="Calibri"/>
              </a:rPr>
              <a:t>умение	работать	</a:t>
            </a:r>
            <a:r>
              <a:rPr lang="ru-RU" sz="2400" dirty="0" smtClean="0">
                <a:latin typeface="Calibri"/>
                <a:cs typeface="Calibri"/>
              </a:rPr>
              <a:t>с	</a:t>
            </a:r>
            <a:r>
              <a:rPr lang="ru-RU" sz="2400" spc="-5" dirty="0" smtClean="0">
                <a:latin typeface="Calibri"/>
                <a:cs typeface="Calibri"/>
              </a:rPr>
              <a:t>разного	</a:t>
            </a:r>
            <a:r>
              <a:rPr lang="ru-RU" sz="2400" dirty="0" smtClean="0">
                <a:latin typeface="Calibri"/>
                <a:cs typeface="Calibri"/>
              </a:rPr>
              <a:t>вида	</a:t>
            </a:r>
            <a:r>
              <a:rPr lang="ru-RU" sz="2400" spc="-5" dirty="0" smtClean="0">
                <a:latin typeface="Calibri"/>
                <a:cs typeface="Calibri"/>
              </a:rPr>
              <a:t>информацией	</a:t>
            </a:r>
          </a:p>
          <a:p>
            <a:pPr marL="377825" indent="-287655">
              <a:lnSpc>
                <a:spcPct val="100000"/>
              </a:lnSpc>
              <a:buFont typeface="Wingdings"/>
              <a:buChar char=""/>
              <a:tabLst>
                <a:tab pos="378460" algn="l"/>
                <a:tab pos="2000885" algn="l"/>
                <a:tab pos="2887980" algn="l"/>
                <a:tab pos="3913504" algn="l"/>
                <a:tab pos="4168140" algn="l"/>
                <a:tab pos="5093335" algn="l"/>
                <a:tab pos="5721350" algn="l"/>
                <a:tab pos="7258050" algn="l"/>
                <a:tab pos="7530465" algn="l"/>
              </a:tabLst>
            </a:pPr>
            <a:r>
              <a:rPr lang="ru-RU" sz="2400" spc="-10" dirty="0" smtClean="0">
                <a:latin typeface="Calibri"/>
                <a:cs typeface="Calibri"/>
              </a:rPr>
              <a:t>Проблемы</a:t>
            </a:r>
            <a:r>
              <a:rPr lang="ru-RU" sz="2400" spc="10" dirty="0" smtClean="0">
                <a:latin typeface="Calibri"/>
                <a:cs typeface="Calibri"/>
              </a:rPr>
              <a:t> </a:t>
            </a:r>
            <a:r>
              <a:rPr lang="ru-RU" sz="2400" dirty="0" smtClean="0">
                <a:latin typeface="Calibri"/>
                <a:cs typeface="Calibri"/>
              </a:rPr>
              <a:t>при</a:t>
            </a:r>
            <a:r>
              <a:rPr lang="ru-RU" sz="2400" spc="20" dirty="0" smtClean="0">
                <a:latin typeface="Calibri"/>
                <a:cs typeface="Calibri"/>
              </a:rPr>
              <a:t> </a:t>
            </a:r>
            <a:r>
              <a:rPr lang="ru-RU" sz="2400" spc="-10" dirty="0" smtClean="0">
                <a:latin typeface="Calibri"/>
                <a:cs typeface="Calibri"/>
              </a:rPr>
              <a:t>формулировании</a:t>
            </a:r>
            <a:r>
              <a:rPr lang="ru-RU" sz="2400" spc="20" dirty="0" smtClean="0">
                <a:latin typeface="Calibri"/>
                <a:cs typeface="Calibri"/>
              </a:rPr>
              <a:t> </a:t>
            </a:r>
            <a:r>
              <a:rPr lang="ru-RU" sz="2400" spc="-10" dirty="0" smtClean="0">
                <a:latin typeface="Calibri"/>
                <a:cs typeface="Calibri"/>
              </a:rPr>
              <a:t>развернутого</a:t>
            </a:r>
            <a:r>
              <a:rPr lang="ru-RU" sz="2400" spc="40" dirty="0" smtClean="0">
                <a:latin typeface="Calibri"/>
                <a:cs typeface="Calibri"/>
              </a:rPr>
              <a:t> </a:t>
            </a:r>
            <a:r>
              <a:rPr lang="ru-RU" sz="2400" spc="-10" dirty="0" smtClean="0">
                <a:latin typeface="Calibri"/>
                <a:cs typeface="Calibri"/>
              </a:rPr>
              <a:t>ответа</a:t>
            </a:r>
            <a:r>
              <a:rPr lang="ru-RU" sz="2400" spc="20" dirty="0" smtClean="0">
                <a:latin typeface="Calibri"/>
                <a:cs typeface="Calibri"/>
              </a:rPr>
              <a:t> </a:t>
            </a:r>
            <a:r>
              <a:rPr lang="ru-RU" sz="2400" dirty="0" smtClean="0">
                <a:latin typeface="Calibri"/>
                <a:cs typeface="Calibri"/>
              </a:rPr>
              <a:t>в</a:t>
            </a:r>
            <a:r>
              <a:rPr lang="ru-RU" sz="2400" spc="10" dirty="0" smtClean="0">
                <a:latin typeface="Calibri"/>
                <a:cs typeface="Calibri"/>
              </a:rPr>
              <a:t> </a:t>
            </a:r>
            <a:r>
              <a:rPr lang="ru-RU" sz="2400" spc="-5" dirty="0" smtClean="0">
                <a:latin typeface="Calibri"/>
                <a:cs typeface="Calibri"/>
              </a:rPr>
              <a:t>виде</a:t>
            </a:r>
            <a:r>
              <a:rPr lang="ru-RU" sz="2400" spc="15" dirty="0" smtClean="0">
                <a:latin typeface="Calibri"/>
                <a:cs typeface="Calibri"/>
              </a:rPr>
              <a:t> </a:t>
            </a:r>
            <a:r>
              <a:rPr lang="ru-RU" sz="2400" spc="-10" dirty="0" smtClean="0">
                <a:latin typeface="Calibri"/>
                <a:cs typeface="Calibri"/>
              </a:rPr>
              <a:t>текста.</a:t>
            </a:r>
            <a:endParaRPr lang="ru-RU" sz="2400" dirty="0" smtClean="0">
              <a:latin typeface="Calibri"/>
              <a:cs typeface="Calibri"/>
            </a:endParaRPr>
          </a:p>
          <a:p>
            <a:pPr marL="377825" indent="-287655">
              <a:lnSpc>
                <a:spcPct val="100000"/>
              </a:lnSpc>
              <a:buFont typeface="Wingdings"/>
              <a:buChar char=""/>
              <a:tabLst>
                <a:tab pos="378460" algn="l"/>
              </a:tabLst>
            </a:pPr>
            <a:r>
              <a:rPr lang="ru-RU" sz="2400" spc="-10" dirty="0" smtClean="0">
                <a:latin typeface="Calibri"/>
                <a:cs typeface="Calibri"/>
              </a:rPr>
              <a:t>Недостаточное</a:t>
            </a:r>
            <a:r>
              <a:rPr lang="ru-RU" sz="2400" spc="30" dirty="0" smtClean="0">
                <a:latin typeface="Calibri"/>
                <a:cs typeface="Calibri"/>
              </a:rPr>
              <a:t> </a:t>
            </a:r>
            <a:r>
              <a:rPr lang="ru-RU" sz="2400" spc="-5" dirty="0" smtClean="0">
                <a:latin typeface="Calibri"/>
                <a:cs typeface="Calibri"/>
              </a:rPr>
              <a:t>владение</a:t>
            </a:r>
            <a:r>
              <a:rPr lang="ru-RU" sz="2400" dirty="0" smtClean="0">
                <a:latin typeface="Calibri"/>
                <a:cs typeface="Calibri"/>
              </a:rPr>
              <a:t> </a:t>
            </a:r>
            <a:r>
              <a:rPr lang="ru-RU" sz="2400" spc="-5" dirty="0" smtClean="0">
                <a:latin typeface="Calibri"/>
                <a:cs typeface="Calibri"/>
              </a:rPr>
              <a:t>навыками</a:t>
            </a:r>
            <a:r>
              <a:rPr lang="ru-RU" sz="2400" dirty="0" smtClean="0">
                <a:latin typeface="Calibri"/>
                <a:cs typeface="Calibri"/>
              </a:rPr>
              <a:t> </a:t>
            </a:r>
            <a:r>
              <a:rPr lang="ru-RU" sz="2400" spc="-10" dirty="0" smtClean="0">
                <a:latin typeface="Calibri"/>
                <a:cs typeface="Calibri"/>
              </a:rPr>
              <a:t>целостного</a:t>
            </a:r>
            <a:r>
              <a:rPr lang="ru-RU" sz="2400" dirty="0" smtClean="0">
                <a:latin typeface="Calibri"/>
                <a:cs typeface="Calibri"/>
              </a:rPr>
              <a:t> и </a:t>
            </a:r>
            <a:r>
              <a:rPr lang="ru-RU" sz="2400" spc="-10" dirty="0" smtClean="0">
                <a:latin typeface="Calibri"/>
                <a:cs typeface="Calibri"/>
              </a:rPr>
              <a:t>творческого</a:t>
            </a:r>
            <a:r>
              <a:rPr lang="ru-RU" sz="2400" spc="45" dirty="0" smtClean="0">
                <a:latin typeface="Calibri"/>
                <a:cs typeface="Calibri"/>
              </a:rPr>
              <a:t> </a:t>
            </a:r>
            <a:r>
              <a:rPr lang="ru-RU" sz="2400" spc="-5" dirty="0" smtClean="0">
                <a:latin typeface="Calibri"/>
                <a:cs typeface="Calibri"/>
              </a:rPr>
              <a:t>анализа</a:t>
            </a:r>
            <a:r>
              <a:rPr lang="ru-RU" sz="2400" spc="-5" dirty="0" smtClean="0">
                <a:latin typeface="Calibri"/>
                <a:cs typeface="Calibri"/>
              </a:rPr>
              <a:t>.</a:t>
            </a:r>
          </a:p>
          <a:p>
            <a:pPr marL="377825" indent="-287655">
              <a:lnSpc>
                <a:spcPct val="100000"/>
              </a:lnSpc>
              <a:buFont typeface="Wingdings"/>
              <a:buChar char=""/>
              <a:tabLst>
                <a:tab pos="378460" algn="l"/>
              </a:tabLst>
            </a:pPr>
            <a:r>
              <a:rPr lang="ru-RU" sz="2400" spc="-15" dirty="0" smtClean="0">
                <a:latin typeface="Calibri"/>
                <a:cs typeface="Calibri"/>
              </a:rPr>
              <a:t>Устанавливать</a:t>
            </a:r>
            <a:r>
              <a:rPr lang="ru-RU" sz="2400" dirty="0" smtClean="0">
                <a:latin typeface="Calibri"/>
                <a:cs typeface="Calibri"/>
              </a:rPr>
              <a:t> </a:t>
            </a:r>
            <a:r>
              <a:rPr lang="ru-RU" sz="2400" spc="-10" dirty="0" smtClean="0">
                <a:latin typeface="Calibri"/>
                <a:cs typeface="Calibri"/>
              </a:rPr>
              <a:t>связи</a:t>
            </a:r>
            <a:r>
              <a:rPr lang="ru-RU" sz="2400" spc="30" dirty="0" smtClean="0">
                <a:latin typeface="Calibri"/>
                <a:cs typeface="Calibri"/>
              </a:rPr>
              <a:t> </a:t>
            </a:r>
            <a:r>
              <a:rPr lang="ru-RU" sz="2400" spc="-10" dirty="0" smtClean="0">
                <a:latin typeface="Calibri"/>
                <a:cs typeface="Calibri"/>
              </a:rPr>
              <a:t>между</a:t>
            </a:r>
            <a:r>
              <a:rPr lang="ru-RU" sz="2400" dirty="0" smtClean="0">
                <a:latin typeface="Calibri"/>
                <a:cs typeface="Calibri"/>
              </a:rPr>
              <a:t> </a:t>
            </a:r>
            <a:r>
              <a:rPr lang="ru-RU" sz="2400" spc="-10" dirty="0" smtClean="0">
                <a:latin typeface="Calibri"/>
                <a:cs typeface="Calibri"/>
              </a:rPr>
              <a:t>событиями</a:t>
            </a:r>
            <a:r>
              <a:rPr lang="ru-RU" sz="2400" spc="35" dirty="0" smtClean="0">
                <a:latin typeface="Calibri"/>
                <a:cs typeface="Calibri"/>
              </a:rPr>
              <a:t> </a:t>
            </a:r>
            <a:r>
              <a:rPr lang="ru-RU" sz="2400" dirty="0" smtClean="0">
                <a:latin typeface="Calibri"/>
                <a:cs typeface="Calibri"/>
              </a:rPr>
              <a:t>или</a:t>
            </a:r>
            <a:r>
              <a:rPr lang="ru-RU" sz="2400" spc="10" dirty="0" smtClean="0">
                <a:latin typeface="Calibri"/>
                <a:cs typeface="Calibri"/>
              </a:rPr>
              <a:t> </a:t>
            </a:r>
            <a:r>
              <a:rPr lang="ru-RU" sz="2400" spc="-5" dirty="0" smtClean="0">
                <a:latin typeface="Calibri"/>
                <a:cs typeface="Calibri"/>
              </a:rPr>
              <a:t>утверждениями.</a:t>
            </a:r>
            <a:endParaRPr lang="ru-RU" sz="2400" dirty="0" smtClean="0">
              <a:latin typeface="Calibri"/>
              <a:cs typeface="Calibri"/>
            </a:endParaRPr>
          </a:p>
          <a:p>
            <a:pPr marL="377825" indent="-287655">
              <a:lnSpc>
                <a:spcPct val="100000"/>
              </a:lnSpc>
              <a:buFont typeface="Wingdings"/>
              <a:buChar char=""/>
              <a:tabLst>
                <a:tab pos="378460" algn="l"/>
              </a:tabLst>
            </a:pPr>
            <a:r>
              <a:rPr lang="ru-RU" sz="2400" spc="-10" dirty="0" smtClean="0">
                <a:latin typeface="Calibri"/>
                <a:cs typeface="Calibri"/>
              </a:rPr>
              <a:t>Использовать</a:t>
            </a:r>
            <a:r>
              <a:rPr lang="ru-RU" sz="2400" spc="25" dirty="0" smtClean="0">
                <a:latin typeface="Calibri"/>
                <a:cs typeface="Calibri"/>
              </a:rPr>
              <a:t> </a:t>
            </a:r>
            <a:r>
              <a:rPr lang="ru-RU" sz="2400" spc="-5" dirty="0" smtClean="0">
                <a:latin typeface="Calibri"/>
                <a:cs typeface="Calibri"/>
              </a:rPr>
              <a:t>информацию</a:t>
            </a:r>
            <a:r>
              <a:rPr lang="ru-RU" sz="2400" spc="20" dirty="0" smtClean="0">
                <a:latin typeface="Calibri"/>
                <a:cs typeface="Calibri"/>
              </a:rPr>
              <a:t> </a:t>
            </a:r>
            <a:r>
              <a:rPr lang="ru-RU" sz="2400" spc="-5" dirty="0" smtClean="0">
                <a:latin typeface="Calibri"/>
                <a:cs typeface="Calibri"/>
              </a:rPr>
              <a:t>из</a:t>
            </a:r>
            <a:r>
              <a:rPr lang="ru-RU" sz="2400" spc="15" dirty="0" smtClean="0">
                <a:latin typeface="Calibri"/>
                <a:cs typeface="Calibri"/>
              </a:rPr>
              <a:t> </a:t>
            </a:r>
            <a:r>
              <a:rPr lang="ru-RU" sz="2400" spc="-10" dirty="0" smtClean="0">
                <a:latin typeface="Calibri"/>
                <a:cs typeface="Calibri"/>
              </a:rPr>
              <a:t>текста</a:t>
            </a:r>
            <a:r>
              <a:rPr lang="ru-RU" sz="2400" spc="20" dirty="0" smtClean="0">
                <a:latin typeface="Calibri"/>
                <a:cs typeface="Calibri"/>
              </a:rPr>
              <a:t> </a:t>
            </a:r>
            <a:r>
              <a:rPr lang="ru-RU" sz="2400" dirty="0" smtClean="0">
                <a:latin typeface="Calibri"/>
                <a:cs typeface="Calibri"/>
              </a:rPr>
              <a:t>для</a:t>
            </a:r>
            <a:r>
              <a:rPr lang="ru-RU" sz="2400" spc="-5" dirty="0" smtClean="0">
                <a:latin typeface="Calibri"/>
                <a:cs typeface="Calibri"/>
              </a:rPr>
              <a:t> решения</a:t>
            </a:r>
            <a:r>
              <a:rPr lang="ru-RU" sz="2400" spc="15" dirty="0" smtClean="0">
                <a:latin typeface="Calibri"/>
                <a:cs typeface="Calibri"/>
              </a:rPr>
              <a:t> </a:t>
            </a:r>
            <a:r>
              <a:rPr lang="ru-RU" sz="2400" spc="-5" dirty="0" smtClean="0">
                <a:latin typeface="Calibri"/>
                <a:cs typeface="Calibri"/>
              </a:rPr>
              <a:t>практической</a:t>
            </a:r>
            <a:r>
              <a:rPr lang="ru-RU" sz="2400" spc="40" dirty="0" smtClean="0">
                <a:latin typeface="Calibri"/>
                <a:cs typeface="Calibri"/>
              </a:rPr>
              <a:t> </a:t>
            </a:r>
            <a:r>
              <a:rPr lang="ru-RU" sz="2400" spc="-5" dirty="0" smtClean="0">
                <a:latin typeface="Calibri"/>
                <a:cs typeface="Calibri"/>
              </a:rPr>
              <a:t>задачи.</a:t>
            </a:r>
            <a:endParaRPr lang="ru-RU" sz="2400" dirty="0" smtClean="0">
              <a:latin typeface="Calibri"/>
              <a:cs typeface="Calibri"/>
            </a:endParaRPr>
          </a:p>
          <a:p>
            <a:pPr marL="377825" indent="-287655">
              <a:lnSpc>
                <a:spcPct val="100000"/>
              </a:lnSpc>
              <a:buFont typeface="Wingdings"/>
              <a:buChar char=""/>
              <a:tabLst>
                <a:tab pos="378460" algn="l"/>
              </a:tabLst>
            </a:pPr>
            <a:r>
              <a:rPr lang="ru-RU" sz="2400" spc="-5" dirty="0" smtClean="0">
                <a:latin typeface="Calibri"/>
                <a:cs typeface="Calibri"/>
              </a:rPr>
              <a:t>Высказывать</a:t>
            </a:r>
            <a:r>
              <a:rPr lang="ru-RU" sz="2400" spc="5" dirty="0" smtClean="0">
                <a:latin typeface="Calibri"/>
                <a:cs typeface="Calibri"/>
              </a:rPr>
              <a:t> </a:t>
            </a:r>
            <a:r>
              <a:rPr lang="ru-RU" sz="2400" dirty="0" smtClean="0">
                <a:latin typeface="Calibri"/>
                <a:cs typeface="Calibri"/>
              </a:rPr>
              <a:t>и </a:t>
            </a:r>
            <a:r>
              <a:rPr lang="ru-RU" sz="2400" spc="-5" dirty="0" smtClean="0">
                <a:latin typeface="Calibri"/>
                <a:cs typeface="Calibri"/>
              </a:rPr>
              <a:t>обосновывать</a:t>
            </a:r>
            <a:r>
              <a:rPr lang="ru-RU" sz="2400" spc="20" dirty="0" smtClean="0">
                <a:latin typeface="Calibri"/>
                <a:cs typeface="Calibri"/>
              </a:rPr>
              <a:t> </a:t>
            </a:r>
            <a:r>
              <a:rPr lang="ru-RU" sz="2400" spc="-5" dirty="0" smtClean="0">
                <a:latin typeface="Calibri"/>
                <a:cs typeface="Calibri"/>
              </a:rPr>
              <a:t>собственную</a:t>
            </a:r>
            <a:r>
              <a:rPr lang="ru-RU" sz="2400" spc="45" dirty="0" smtClean="0">
                <a:latin typeface="Calibri"/>
                <a:cs typeface="Calibri"/>
              </a:rPr>
              <a:t> </a:t>
            </a:r>
            <a:r>
              <a:rPr lang="ru-RU" sz="2400" spc="-10" dirty="0" smtClean="0">
                <a:latin typeface="Calibri"/>
                <a:cs typeface="Calibri"/>
              </a:rPr>
              <a:t>точку</a:t>
            </a:r>
            <a:r>
              <a:rPr lang="ru-RU" sz="2400" spc="20" dirty="0" smtClean="0">
                <a:latin typeface="Calibri"/>
                <a:cs typeface="Calibri"/>
              </a:rPr>
              <a:t> </a:t>
            </a:r>
            <a:r>
              <a:rPr lang="ru-RU" sz="2400" spc="-5" dirty="0" smtClean="0">
                <a:latin typeface="Calibri"/>
                <a:cs typeface="Calibri"/>
              </a:rPr>
              <a:t>зрения</a:t>
            </a:r>
            <a:r>
              <a:rPr lang="ru-RU" sz="2400" spc="20" dirty="0" smtClean="0">
                <a:latin typeface="Calibri"/>
                <a:cs typeface="Calibri"/>
              </a:rPr>
              <a:t> </a:t>
            </a:r>
            <a:r>
              <a:rPr lang="ru-RU" sz="2400" dirty="0" smtClean="0">
                <a:latin typeface="Calibri"/>
                <a:cs typeface="Calibri"/>
              </a:rPr>
              <a:t>по</a:t>
            </a:r>
            <a:r>
              <a:rPr lang="ru-RU" sz="2400" spc="15" dirty="0" smtClean="0">
                <a:latin typeface="Calibri"/>
                <a:cs typeface="Calibri"/>
              </a:rPr>
              <a:t> </a:t>
            </a:r>
            <a:r>
              <a:rPr lang="ru-RU" sz="2400" spc="-10" dirty="0" smtClean="0">
                <a:latin typeface="Calibri"/>
                <a:cs typeface="Calibri"/>
              </a:rPr>
              <a:t>вопросу.</a:t>
            </a:r>
            <a:endParaRPr lang="ru-RU" sz="2400" dirty="0" smtClean="0">
              <a:latin typeface="Calibri"/>
              <a:cs typeface="Calibri"/>
            </a:endParaRPr>
          </a:p>
          <a:p>
            <a:pPr marL="377825" indent="-287655">
              <a:lnSpc>
                <a:spcPct val="100000"/>
              </a:lnSpc>
              <a:buFont typeface="Wingdings"/>
              <a:buChar char=""/>
              <a:tabLst>
                <a:tab pos="378460" algn="l"/>
              </a:tabLst>
            </a:pPr>
            <a:r>
              <a:rPr lang="ru-RU" sz="2400" spc="-5" dirty="0" smtClean="0">
                <a:latin typeface="Calibri"/>
                <a:cs typeface="Calibri"/>
              </a:rPr>
              <a:t>Оценивать</a:t>
            </a:r>
            <a:r>
              <a:rPr lang="ru-RU" sz="2400" dirty="0" smtClean="0">
                <a:latin typeface="Calibri"/>
                <a:cs typeface="Calibri"/>
              </a:rPr>
              <a:t> </a:t>
            </a:r>
            <a:r>
              <a:rPr lang="ru-RU" sz="2400" spc="-15" dirty="0" smtClean="0">
                <a:latin typeface="Calibri"/>
                <a:cs typeface="Calibri"/>
              </a:rPr>
              <a:t>содержание</a:t>
            </a:r>
            <a:r>
              <a:rPr lang="ru-RU" sz="2400" spc="15" dirty="0" smtClean="0">
                <a:latin typeface="Calibri"/>
                <a:cs typeface="Calibri"/>
              </a:rPr>
              <a:t> </a:t>
            </a:r>
            <a:r>
              <a:rPr lang="ru-RU" sz="2400" spc="-10" dirty="0" smtClean="0">
                <a:latin typeface="Calibri"/>
                <a:cs typeface="Calibri"/>
              </a:rPr>
              <a:t>текста</a:t>
            </a:r>
            <a:r>
              <a:rPr lang="ru-RU" sz="2400" spc="5" dirty="0" smtClean="0">
                <a:latin typeface="Calibri"/>
                <a:cs typeface="Calibri"/>
              </a:rPr>
              <a:t> </a:t>
            </a:r>
            <a:r>
              <a:rPr lang="ru-RU" sz="2400" dirty="0" smtClean="0">
                <a:latin typeface="Calibri"/>
                <a:cs typeface="Calibri"/>
              </a:rPr>
              <a:t>или </a:t>
            </a:r>
            <a:r>
              <a:rPr lang="ru-RU" sz="2400" spc="-10" dirty="0" smtClean="0">
                <a:latin typeface="Calibri"/>
                <a:cs typeface="Calibri"/>
              </a:rPr>
              <a:t>его</a:t>
            </a:r>
            <a:r>
              <a:rPr lang="ru-RU" sz="2400" spc="10" dirty="0" smtClean="0">
                <a:latin typeface="Calibri"/>
                <a:cs typeface="Calibri"/>
              </a:rPr>
              <a:t> </a:t>
            </a:r>
            <a:r>
              <a:rPr lang="ru-RU" sz="2400" spc="-10" dirty="0" smtClean="0">
                <a:latin typeface="Calibri"/>
                <a:cs typeface="Calibri"/>
              </a:rPr>
              <a:t>элементов</a:t>
            </a:r>
          </a:p>
          <a:p>
            <a:pPr marL="377825" indent="-287655">
              <a:buFont typeface="Wingdings"/>
              <a:buChar char=""/>
              <a:tabLst>
                <a:tab pos="378460" algn="l"/>
              </a:tabLst>
            </a:pPr>
            <a:r>
              <a:rPr lang="ru-RU" sz="2400" spc="-10" dirty="0" smtClean="0">
                <a:latin typeface="Calibri"/>
                <a:cs typeface="Calibri"/>
              </a:rPr>
              <a:t>Низкая</a:t>
            </a:r>
            <a:r>
              <a:rPr lang="ru-RU" sz="2400" dirty="0" smtClean="0">
                <a:latin typeface="Calibri"/>
                <a:cs typeface="Calibri"/>
              </a:rPr>
              <a:t> </a:t>
            </a:r>
            <a:r>
              <a:rPr lang="ru-RU" sz="2400" spc="-5" dirty="0" smtClean="0">
                <a:latin typeface="Calibri"/>
                <a:cs typeface="Calibri"/>
              </a:rPr>
              <a:t>способность</a:t>
            </a:r>
            <a:r>
              <a:rPr lang="ru-RU" sz="2400" spc="35" dirty="0" smtClean="0">
                <a:latin typeface="Calibri"/>
                <a:cs typeface="Calibri"/>
              </a:rPr>
              <a:t> </a:t>
            </a:r>
            <a:r>
              <a:rPr lang="ru-RU" sz="2400" dirty="0" smtClean="0">
                <a:latin typeface="Calibri"/>
                <a:cs typeface="Calibri"/>
              </a:rPr>
              <a:t>к</a:t>
            </a:r>
            <a:r>
              <a:rPr lang="ru-RU" sz="2400" spc="5" dirty="0" smtClean="0">
                <a:latin typeface="Calibri"/>
                <a:cs typeface="Calibri"/>
              </a:rPr>
              <a:t> </a:t>
            </a:r>
            <a:r>
              <a:rPr lang="ru-RU" sz="2400" spc="-5" dirty="0" smtClean="0">
                <a:latin typeface="Calibri"/>
                <a:cs typeface="Calibri"/>
              </a:rPr>
              <a:t>концентрации</a:t>
            </a:r>
            <a:r>
              <a:rPr lang="ru-RU" sz="2400" spc="5" dirty="0" smtClean="0">
                <a:latin typeface="Calibri"/>
                <a:cs typeface="Calibri"/>
              </a:rPr>
              <a:t> </a:t>
            </a:r>
            <a:r>
              <a:rPr lang="ru-RU" sz="2400" spc="-5" dirty="0" smtClean="0">
                <a:latin typeface="Calibri"/>
                <a:cs typeface="Calibri"/>
              </a:rPr>
              <a:t>внимания</a:t>
            </a:r>
            <a:r>
              <a:rPr lang="ru-RU" sz="2400" spc="-5" dirty="0" smtClean="0">
                <a:latin typeface="Calibri"/>
                <a:cs typeface="Calibri"/>
              </a:rPr>
              <a:t>.</a:t>
            </a:r>
            <a:endParaRPr lang="ru-RU" sz="2400" dirty="0" smtClean="0">
              <a:latin typeface="Calibri"/>
              <a:cs typeface="Calibri"/>
            </a:endParaRPr>
          </a:p>
        </p:txBody>
      </p:sp>
      <p:pic>
        <p:nvPicPr>
          <p:cNvPr id="7" name="object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" y="12699"/>
            <a:ext cx="1038225" cy="108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00735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50490" marR="5080" indent="-2638425" algn="ctr">
              <a:lnSpc>
                <a:spcPct val="100000"/>
              </a:lnSpc>
              <a:spcBef>
                <a:spcPts val="105"/>
              </a:spcBef>
            </a:pPr>
            <a:r>
              <a:rPr sz="2400" spc="-5" dirty="0">
                <a:solidFill>
                  <a:srgbClr val="0070C0"/>
                </a:solidFill>
              </a:rPr>
              <a:t>Особенности заданий </a:t>
            </a:r>
            <a:r>
              <a:rPr sz="2400" spc="-5" dirty="0" err="1">
                <a:solidFill>
                  <a:srgbClr val="0070C0"/>
                </a:solidFill>
              </a:rPr>
              <a:t>по</a:t>
            </a:r>
            <a:r>
              <a:rPr sz="2400" spc="-5" dirty="0">
                <a:solidFill>
                  <a:srgbClr val="0070C0"/>
                </a:solidFill>
              </a:rPr>
              <a:t> </a:t>
            </a:r>
            <a:r>
              <a:rPr sz="2400" spc="-5" dirty="0" err="1" smtClean="0">
                <a:solidFill>
                  <a:srgbClr val="0070C0"/>
                </a:solidFill>
              </a:rPr>
              <a:t>формированию</a:t>
            </a:r>
            <a:r>
              <a:rPr lang="ru-RU" sz="2400" spc="-5" dirty="0" smtClean="0">
                <a:solidFill>
                  <a:srgbClr val="0070C0"/>
                </a:solidFill>
              </a:rPr>
              <a:t> </a:t>
            </a:r>
            <a:r>
              <a:rPr sz="2400" spc="-5" dirty="0" err="1" smtClean="0">
                <a:solidFill>
                  <a:srgbClr val="0070C0"/>
                </a:solidFill>
              </a:rPr>
              <a:t>функциональной</a:t>
            </a:r>
            <a:r>
              <a:rPr lang="ru-RU" sz="2400" spc="-5" dirty="0" smtClean="0">
                <a:solidFill>
                  <a:srgbClr val="0070C0"/>
                </a:solidFill>
              </a:rPr>
              <a:t> </a:t>
            </a:r>
            <a:r>
              <a:rPr sz="2400" dirty="0" err="1" smtClean="0">
                <a:solidFill>
                  <a:srgbClr val="0070C0"/>
                </a:solidFill>
              </a:rPr>
              <a:t>грамотности</a:t>
            </a:r>
            <a:r>
              <a:rPr sz="2400" dirty="0" smtClean="0">
                <a:solidFill>
                  <a:srgbClr val="0070C0"/>
                </a:solidFill>
              </a:rPr>
              <a:t> </a:t>
            </a:r>
            <a:r>
              <a:rPr sz="2400" spc="-440" dirty="0" smtClean="0">
                <a:solidFill>
                  <a:srgbClr val="0070C0"/>
                </a:solidFill>
              </a:rPr>
              <a:t> </a:t>
            </a:r>
            <a:r>
              <a:rPr sz="2400" spc="-5" dirty="0">
                <a:solidFill>
                  <a:srgbClr val="0070C0"/>
                </a:solidFill>
              </a:rPr>
              <a:t>для</a:t>
            </a:r>
            <a:r>
              <a:rPr sz="2400" spc="-20" dirty="0">
                <a:solidFill>
                  <a:srgbClr val="0070C0"/>
                </a:solidFill>
              </a:rPr>
              <a:t> </a:t>
            </a:r>
            <a:r>
              <a:rPr sz="2400" spc="-5" dirty="0">
                <a:solidFill>
                  <a:srgbClr val="0070C0"/>
                </a:solidFill>
              </a:rPr>
              <a:t>обучающихся</a:t>
            </a:r>
            <a:r>
              <a:rPr sz="2400" spc="-35" dirty="0">
                <a:solidFill>
                  <a:srgbClr val="0070C0"/>
                </a:solidFill>
              </a:rPr>
              <a:t> </a:t>
            </a:r>
            <a:r>
              <a:rPr sz="2400" dirty="0">
                <a:solidFill>
                  <a:srgbClr val="0070C0"/>
                </a:solidFill>
              </a:rPr>
              <a:t>с</a:t>
            </a:r>
            <a:r>
              <a:rPr sz="2400" spc="-10" dirty="0">
                <a:solidFill>
                  <a:srgbClr val="0070C0"/>
                </a:solidFill>
              </a:rPr>
              <a:t> </a:t>
            </a:r>
            <a:r>
              <a:rPr sz="2400" spc="-5" dirty="0">
                <a:solidFill>
                  <a:srgbClr val="0070C0"/>
                </a:solidFill>
              </a:rPr>
              <a:t>ОВЗ: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0939" y="1219200"/>
            <a:ext cx="8519160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71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Задача,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поставленная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перед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обучающимися,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решается</a:t>
            </a:r>
            <a:r>
              <a:rPr sz="2000" b="1" spc="1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</a:t>
            </a:r>
            <a:r>
              <a:rPr sz="2000" b="1" spc="10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помощью</a:t>
            </a:r>
            <a:r>
              <a:rPr sz="2000" b="1" spc="114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предметных </a:t>
            </a:r>
            <a:r>
              <a:rPr sz="2000" b="1" spc="-39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знаний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(если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это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возможно)</a:t>
            </a:r>
            <a:r>
              <a:rPr sz="2000" spc="-5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В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каждом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из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заданий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описывается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ситуация,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как</a:t>
            </a:r>
            <a:r>
              <a:rPr sz="2000" spc="4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правило,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близкая</a:t>
            </a:r>
            <a:r>
              <a:rPr sz="2000" b="1" spc="4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465" dirty="0">
                <a:latin typeface="Calibri"/>
                <a:cs typeface="Calibri"/>
              </a:rPr>
              <a:t> </a:t>
            </a:r>
            <a:r>
              <a:rPr sz="2000" b="1" spc="-5" dirty="0" err="1" smtClean="0">
                <a:latin typeface="Calibri"/>
                <a:cs typeface="Calibri"/>
              </a:rPr>
              <a:t>понятная</a:t>
            </a:r>
            <a:r>
              <a:rPr lang="ru-RU" sz="2000" b="1" spc="-5" dirty="0" smtClean="0">
                <a:latin typeface="Calibri"/>
                <a:cs typeface="Calibri"/>
              </a:rPr>
              <a:t> </a:t>
            </a:r>
            <a:r>
              <a:rPr sz="2000" b="1" spc="-5" dirty="0" err="1" smtClean="0">
                <a:latin typeface="Calibri"/>
                <a:cs typeface="Calibri"/>
              </a:rPr>
              <a:t>обучающимся</a:t>
            </a:r>
            <a:r>
              <a:rPr sz="2000" b="1" spc="-5" dirty="0">
                <a:latin typeface="Calibri"/>
                <a:cs typeface="Calibri"/>
              </a:rPr>
              <a:t>;</a:t>
            </a:r>
            <a:endParaRPr sz="2000" b="1" dirty="0">
              <a:latin typeface="Calibri"/>
              <a:cs typeface="Calibri"/>
            </a:endParaRPr>
          </a:p>
          <a:p>
            <a:pPr marL="299085" marR="762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Контекст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заданий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близок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проблемным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ситуациям,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возникающим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повседневной </a:t>
            </a:r>
            <a:r>
              <a:rPr sz="2000" b="1" spc="-39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жизни</a:t>
            </a:r>
            <a:r>
              <a:rPr sz="2000" spc="-5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  <a:tab pos="1390015" algn="l"/>
                <a:tab pos="2425065" algn="l"/>
                <a:tab pos="3659504" algn="l"/>
                <a:tab pos="4807585" algn="l"/>
                <a:tab pos="5678170" algn="l"/>
                <a:tab pos="6651625" algn="l"/>
                <a:tab pos="7069455" algn="l"/>
                <a:tab pos="7627620" algn="l"/>
              </a:tabLst>
            </a:pPr>
            <a:r>
              <a:rPr sz="2000" dirty="0">
                <a:latin typeface="Calibri"/>
                <a:cs typeface="Calibri"/>
              </a:rPr>
              <a:t>Вопросы	за</a:t>
            </a:r>
            <a:r>
              <a:rPr sz="2000" spc="5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ания	и</a:t>
            </a:r>
            <a:r>
              <a:rPr sz="2000" spc="-30" dirty="0">
                <a:latin typeface="Calibri"/>
                <a:cs typeface="Calibri"/>
              </a:rPr>
              <a:t>з</a:t>
            </a:r>
            <a:r>
              <a:rPr sz="2000" dirty="0">
                <a:latin typeface="Calibri"/>
                <a:cs typeface="Calibri"/>
              </a:rPr>
              <a:t>л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-30" dirty="0">
                <a:latin typeface="Calibri"/>
                <a:cs typeface="Calibri"/>
              </a:rPr>
              <a:t>ж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ы	</a:t>
            </a:r>
            <a:r>
              <a:rPr sz="2000" b="1" dirty="0">
                <a:latin typeface="Calibri"/>
                <a:cs typeface="Calibri"/>
              </a:rPr>
              <a:t>про</a:t>
            </a:r>
            <a:r>
              <a:rPr sz="2000" b="1" spc="5" dirty="0">
                <a:latin typeface="Calibri"/>
                <a:cs typeface="Calibri"/>
              </a:rPr>
              <a:t>с</a:t>
            </a:r>
            <a:r>
              <a:rPr sz="2000" b="1" spc="-5" dirty="0">
                <a:latin typeface="Calibri"/>
                <a:cs typeface="Calibri"/>
              </a:rPr>
              <a:t>тым</a:t>
            </a:r>
            <a:r>
              <a:rPr sz="2000" b="1" dirty="0">
                <a:latin typeface="Calibri"/>
                <a:cs typeface="Calibri"/>
              </a:rPr>
              <a:t>,	</a:t>
            </a:r>
            <a:r>
              <a:rPr sz="2000" b="1" spc="-5" dirty="0">
                <a:latin typeface="Calibri"/>
                <a:cs typeface="Calibri"/>
              </a:rPr>
              <a:t>я</a:t>
            </a:r>
            <a:r>
              <a:rPr sz="2000" b="1" spc="-10" dirty="0">
                <a:latin typeface="Calibri"/>
                <a:cs typeface="Calibri"/>
              </a:rPr>
              <a:t>с</a:t>
            </a:r>
            <a:r>
              <a:rPr sz="2000" b="1" dirty="0">
                <a:latin typeface="Calibri"/>
                <a:cs typeface="Calibri"/>
              </a:rPr>
              <a:t>ным	</a:t>
            </a:r>
            <a:r>
              <a:rPr sz="2000" b="1" spc="-5" dirty="0">
                <a:latin typeface="Calibri"/>
                <a:cs typeface="Calibri"/>
              </a:rPr>
              <a:t>я</a:t>
            </a:r>
            <a:r>
              <a:rPr sz="2000" b="1" spc="-10" dirty="0">
                <a:latin typeface="Calibri"/>
                <a:cs typeface="Calibri"/>
              </a:rPr>
              <a:t>з</a:t>
            </a:r>
            <a:r>
              <a:rPr sz="2000" b="1" dirty="0">
                <a:latin typeface="Calibri"/>
                <a:cs typeface="Calibri"/>
              </a:rPr>
              <a:t>ы</a:t>
            </a:r>
            <a:r>
              <a:rPr sz="2000" b="1" spc="-20" dirty="0">
                <a:latin typeface="Calibri"/>
                <a:cs typeface="Calibri"/>
              </a:rPr>
              <a:t>к</a:t>
            </a:r>
            <a:r>
              <a:rPr sz="2000" b="1" spc="5" dirty="0">
                <a:latin typeface="Calibri"/>
                <a:cs typeface="Calibri"/>
              </a:rPr>
              <a:t>о</a:t>
            </a:r>
            <a:r>
              <a:rPr sz="2000" b="1" dirty="0">
                <a:latin typeface="Calibri"/>
                <a:cs typeface="Calibri"/>
              </a:rPr>
              <a:t>м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,	</a:t>
            </a:r>
            <a:r>
              <a:rPr sz="2000" spc="-20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ак	</a:t>
            </a:r>
            <a:r>
              <a:rPr sz="2000" spc="5" dirty="0">
                <a:latin typeface="Calibri"/>
                <a:cs typeface="Calibri"/>
              </a:rPr>
              <a:t>п</a:t>
            </a:r>
            <a:r>
              <a:rPr sz="2000" spc="-5" dirty="0">
                <a:latin typeface="Calibri"/>
                <a:cs typeface="Calibri"/>
              </a:rPr>
              <a:t>ра</a:t>
            </a:r>
            <a:r>
              <a:rPr sz="2000" dirty="0">
                <a:latin typeface="Calibri"/>
                <a:cs typeface="Calibri"/>
              </a:rPr>
              <a:t>вило,  </a:t>
            </a:r>
            <a:r>
              <a:rPr sz="2000" b="1" spc="-10" dirty="0">
                <a:latin typeface="Calibri"/>
                <a:cs typeface="Calibri"/>
              </a:rPr>
              <a:t>немногословны</a:t>
            </a:r>
            <a:r>
              <a:rPr sz="2000" spc="-10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Все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вопросы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однозначны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интерпретации,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чтобы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исключить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spc="-5" dirty="0" err="1" smtClean="0">
                <a:latin typeface="Calibri"/>
                <a:cs typeface="Calibri"/>
              </a:rPr>
              <a:t>двусмысленность</a:t>
            </a:r>
            <a:r>
              <a:rPr lang="ru-RU" sz="2000" spc="-5" dirty="0" smtClean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трактуемого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задания;</a:t>
            </a:r>
            <a:endParaRPr sz="20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  <a:tab pos="4392930" algn="l"/>
              </a:tabLst>
            </a:pPr>
            <a:r>
              <a:rPr sz="2000" spc="-10" dirty="0">
                <a:latin typeface="Calibri"/>
                <a:cs typeface="Calibri"/>
              </a:rPr>
              <a:t>Используются</a:t>
            </a:r>
            <a:r>
              <a:rPr sz="2000" spc="4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не</a:t>
            </a:r>
            <a:r>
              <a:rPr sz="2000" spc="48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только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тексты,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</a:t>
            </a:r>
            <a:r>
              <a:rPr sz="2000" spc="4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	</a:t>
            </a:r>
            <a:r>
              <a:rPr sz="2000" b="1" spc="-5" dirty="0">
                <a:latin typeface="Calibri"/>
                <a:cs typeface="Calibri"/>
              </a:rPr>
              <a:t>иллюстрации</a:t>
            </a:r>
            <a:r>
              <a:rPr sz="2000" spc="-5" dirty="0">
                <a:latin typeface="Calibri"/>
                <a:cs typeface="Calibri"/>
              </a:rPr>
              <a:t>: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рисунки,</a:t>
            </a:r>
            <a:r>
              <a:rPr sz="2000" b="1" spc="6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фрагменты</a:t>
            </a:r>
            <a:r>
              <a:rPr sz="2000" b="1" spc="7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карт, </a:t>
            </a:r>
            <a:r>
              <a:rPr sz="2000" b="1" spc="-39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таблицы,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схемы.</a:t>
            </a:r>
            <a:endParaRPr sz="2000" b="1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  <a:tab pos="1570355" algn="l"/>
                <a:tab pos="3138170" algn="l"/>
                <a:tab pos="4107815" algn="l"/>
                <a:tab pos="4496435" algn="l"/>
                <a:tab pos="5121275" algn="l"/>
                <a:tab pos="6212840" algn="l"/>
                <a:tab pos="7450455" algn="l"/>
                <a:tab pos="7717155" algn="l"/>
                <a:tab pos="8407400" algn="l"/>
              </a:tabLst>
            </a:pPr>
            <a:r>
              <a:rPr sz="2000" b="1" spc="-35" dirty="0">
                <a:latin typeface="Calibri"/>
                <a:cs typeface="Calibri"/>
              </a:rPr>
              <a:t>К</a:t>
            </a:r>
            <a:r>
              <a:rPr sz="2000" b="1" spc="-40" dirty="0">
                <a:latin typeface="Calibri"/>
                <a:cs typeface="Calibri"/>
              </a:rPr>
              <a:t>о</a:t>
            </a:r>
            <a:r>
              <a:rPr sz="2000" b="1" spc="-5" dirty="0">
                <a:latin typeface="Calibri"/>
                <a:cs typeface="Calibri"/>
              </a:rPr>
              <a:t>личе</a:t>
            </a:r>
            <a:r>
              <a:rPr sz="2000" b="1" spc="-10" dirty="0">
                <a:latin typeface="Calibri"/>
                <a:cs typeface="Calibri"/>
              </a:rPr>
              <a:t>с</a:t>
            </a:r>
            <a:r>
              <a:rPr sz="2000" b="1" spc="-5" dirty="0">
                <a:latin typeface="Calibri"/>
                <a:cs typeface="Calibri"/>
              </a:rPr>
              <a:t>т</a:t>
            </a:r>
            <a:r>
              <a:rPr sz="2000" b="1" spc="5" dirty="0">
                <a:latin typeface="Calibri"/>
                <a:cs typeface="Calibri"/>
              </a:rPr>
              <a:t>в</a:t>
            </a:r>
            <a:r>
              <a:rPr sz="2000" b="1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	п</a:t>
            </a:r>
            <a:r>
              <a:rPr sz="2000" spc="5" dirty="0">
                <a:latin typeface="Calibri"/>
                <a:cs typeface="Calibri"/>
              </a:rPr>
              <a:t>р</a:t>
            </a:r>
            <a:r>
              <a:rPr sz="2000" spc="-25" dirty="0">
                <a:latin typeface="Calibri"/>
                <a:cs typeface="Calibri"/>
              </a:rPr>
              <a:t>е</a:t>
            </a:r>
            <a:r>
              <a:rPr sz="2000" spc="-10" dirty="0">
                <a:latin typeface="Calibri"/>
                <a:cs typeface="Calibri"/>
              </a:rPr>
              <a:t>д</a:t>
            </a:r>
            <a:r>
              <a:rPr sz="2000" spc="-5" dirty="0">
                <a:latin typeface="Calibri"/>
                <a:cs typeface="Calibri"/>
              </a:rPr>
              <a:t>л</a:t>
            </a:r>
            <a:r>
              <a:rPr sz="2000" dirty="0">
                <a:latin typeface="Calibri"/>
                <a:cs typeface="Calibri"/>
              </a:rPr>
              <a:t>ага</a:t>
            </a:r>
            <a:r>
              <a:rPr sz="2000" spc="-10" dirty="0">
                <a:latin typeface="Calibri"/>
                <a:cs typeface="Calibri"/>
              </a:rPr>
              <a:t>ем</a:t>
            </a:r>
            <a:r>
              <a:rPr sz="2000" spc="-15" dirty="0">
                <a:latin typeface="Calibri"/>
                <a:cs typeface="Calibri"/>
              </a:rPr>
              <a:t>ы</a:t>
            </a:r>
            <a:r>
              <a:rPr sz="2000" dirty="0">
                <a:latin typeface="Calibri"/>
                <a:cs typeface="Calibri"/>
              </a:rPr>
              <a:t>х	</a:t>
            </a:r>
            <a:r>
              <a:rPr lang="ru-RU" sz="2000" dirty="0" smtClean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з</a:t>
            </a:r>
            <a:r>
              <a:rPr sz="2000" dirty="0" err="1" smtClean="0">
                <a:latin typeface="Calibri"/>
                <a:cs typeface="Calibri"/>
              </a:rPr>
              <a:t>аданий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а	</a:t>
            </a:r>
            <a:r>
              <a:rPr sz="2000" spc="-5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дн</a:t>
            </a:r>
            <a:r>
              <a:rPr sz="2000" dirty="0">
                <a:latin typeface="Calibri"/>
                <a:cs typeface="Calibri"/>
              </a:rPr>
              <a:t>у	</a:t>
            </a:r>
            <a:r>
              <a:rPr sz="2000" spc="-10" dirty="0">
                <a:latin typeface="Calibri"/>
                <a:cs typeface="Calibri"/>
              </a:rPr>
              <a:t>с</a:t>
            </a:r>
            <a:r>
              <a:rPr sz="2000" dirty="0">
                <a:latin typeface="Calibri"/>
                <a:cs typeface="Calibri"/>
              </a:rPr>
              <a:t>итуа</a:t>
            </a:r>
            <a:r>
              <a:rPr sz="2000" spc="-10" dirty="0">
                <a:latin typeface="Calibri"/>
                <a:cs typeface="Calibri"/>
              </a:rPr>
              <a:t>ц</a:t>
            </a:r>
            <a:r>
              <a:rPr sz="2000" dirty="0">
                <a:latin typeface="Calibri"/>
                <a:cs typeface="Calibri"/>
              </a:rPr>
              <a:t>ию	</a:t>
            </a:r>
            <a:r>
              <a:rPr sz="2000" b="1" dirty="0">
                <a:latin typeface="Calibri"/>
                <a:cs typeface="Calibri"/>
              </a:rPr>
              <a:t>с</a:t>
            </a:r>
            <a:r>
              <a:rPr sz="2000" b="1" spc="-5" dirty="0">
                <a:latin typeface="Calibri"/>
                <a:cs typeface="Calibri"/>
              </a:rPr>
              <a:t>окра</a:t>
            </a:r>
            <a:r>
              <a:rPr sz="2000" b="1" spc="-15" dirty="0">
                <a:latin typeface="Calibri"/>
                <a:cs typeface="Calibri"/>
              </a:rPr>
              <a:t>щ</a:t>
            </a:r>
            <a:r>
              <a:rPr sz="2000" b="1" dirty="0">
                <a:latin typeface="Calibri"/>
                <a:cs typeface="Calibri"/>
              </a:rPr>
              <a:t>ено</a:t>
            </a:r>
            <a:r>
              <a:rPr sz="2000" dirty="0">
                <a:latin typeface="Calibri"/>
                <a:cs typeface="Calibri"/>
              </a:rPr>
              <a:t>	в	с</a:t>
            </a:r>
            <a:r>
              <a:rPr sz="2000" spc="-15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я</a:t>
            </a:r>
            <a:r>
              <a:rPr sz="2000" spc="-10" dirty="0">
                <a:latin typeface="Calibri"/>
                <a:cs typeface="Calibri"/>
              </a:rPr>
              <a:t>з</a:t>
            </a:r>
            <a:r>
              <a:rPr sz="2000" dirty="0">
                <a:latin typeface="Calibri"/>
                <a:cs typeface="Calibri"/>
              </a:rPr>
              <a:t>и	с</a:t>
            </a:r>
          </a:p>
          <a:p>
            <a:pPr marL="29908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особенностями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обучающихся.</a:t>
            </a:r>
            <a:endParaRPr sz="2000" dirty="0">
              <a:latin typeface="Calibri"/>
              <a:cs typeface="Calibri"/>
            </a:endParaRPr>
          </a:p>
          <a:p>
            <a:pPr marL="299085" marR="762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Задания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комплексны</a:t>
            </a:r>
            <a:r>
              <a:rPr sz="2000" b="1" spc="2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2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структурированы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состоят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из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нескольких</a:t>
            </a:r>
            <a:r>
              <a:rPr sz="2000" b="1" spc="229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взаимосвязанных </a:t>
            </a:r>
            <a:r>
              <a:rPr sz="2000" b="1" spc="-39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вопросов.</a:t>
            </a:r>
            <a:endParaRPr sz="20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987</Words>
  <Application>Microsoft Office PowerPoint</Application>
  <PresentationFormat>Экран (4:3)</PresentationFormat>
  <Paragraphs>161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МБОУ СШ № 6</vt:lpstr>
      <vt:lpstr>Слайд 2</vt:lpstr>
      <vt:lpstr>Основные направления функциональной  грамотности</vt:lpstr>
      <vt:lpstr>Слайд 4</vt:lpstr>
      <vt:lpstr>Слайд 5</vt:lpstr>
      <vt:lpstr>Слайд 6</vt:lpstr>
      <vt:lpstr>Слайд 7</vt:lpstr>
      <vt:lpstr>Слайд 8</vt:lpstr>
      <vt:lpstr>Особенности заданий по формированию функциональной грамотности  для обучающихся с ОВЗ: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26</cp:revision>
  <dcterms:created xsi:type="dcterms:W3CDTF">2023-03-23T12:16:52Z</dcterms:created>
  <dcterms:modified xsi:type="dcterms:W3CDTF">2023-05-18T12:31:41Z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2023-03-23T00:00:00Z</vt:filetime>
  </property>
</Properties>
</file>